
<file path=[Content_Types].xml><?xml version="1.0" encoding="utf-8"?>
<Types xmlns="http://schemas.openxmlformats.org/package/2006/content-types">
  <Default Extension="bin" ContentType="image/unknown"/>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70" r:id="rId2"/>
    <p:sldId id="309" r:id="rId3"/>
    <p:sldId id="2108" r:id="rId4"/>
    <p:sldId id="2107" r:id="rId5"/>
    <p:sldId id="2109" r:id="rId6"/>
    <p:sldId id="548" r:id="rId7"/>
    <p:sldId id="547" r:id="rId8"/>
    <p:sldId id="544" r:id="rId9"/>
    <p:sldId id="556" r:id="rId10"/>
    <p:sldId id="257" r:id="rId11"/>
    <p:sldId id="2084" r:id="rId12"/>
    <p:sldId id="1191" r:id="rId13"/>
    <p:sldId id="2133" r:id="rId14"/>
    <p:sldId id="2141" r:id="rId15"/>
    <p:sldId id="2134" r:id="rId16"/>
    <p:sldId id="2152" r:id="rId17"/>
    <p:sldId id="2158" r:id="rId18"/>
    <p:sldId id="2151" r:id="rId19"/>
    <p:sldId id="2159" r:id="rId20"/>
    <p:sldId id="2142" r:id="rId21"/>
    <p:sldId id="2143" r:id="rId22"/>
    <p:sldId id="2160" r:id="rId23"/>
    <p:sldId id="2161" r:id="rId24"/>
    <p:sldId id="2144" r:id="rId25"/>
    <p:sldId id="2162" r:id="rId26"/>
    <p:sldId id="2163" r:id="rId27"/>
    <p:sldId id="2165" r:id="rId28"/>
    <p:sldId id="2171" r:id="rId29"/>
    <p:sldId id="2172" r:id="rId30"/>
    <p:sldId id="2177" r:id="rId31"/>
    <p:sldId id="2168" r:id="rId32"/>
    <p:sldId id="2174" r:id="rId33"/>
    <p:sldId id="2164" r:id="rId34"/>
    <p:sldId id="2175" r:id="rId35"/>
    <p:sldId id="2176" r:id="rId36"/>
    <p:sldId id="2135" r:id="rId37"/>
    <p:sldId id="2145" r:id="rId38"/>
    <p:sldId id="2146" r:id="rId39"/>
    <p:sldId id="2153" r:id="rId40"/>
    <p:sldId id="2147" r:id="rId41"/>
    <p:sldId id="2154" r:id="rId42"/>
    <p:sldId id="2136" r:id="rId43"/>
    <p:sldId id="2155" r:id="rId44"/>
    <p:sldId id="2148" r:id="rId45"/>
    <p:sldId id="2156" r:id="rId46"/>
    <p:sldId id="2157" r:id="rId47"/>
    <p:sldId id="2138" r:id="rId48"/>
    <p:sldId id="2179" r:id="rId49"/>
    <p:sldId id="2178" r:id="rId50"/>
    <p:sldId id="272" r:id="rId51"/>
    <p:sldId id="1192" r:id="rId52"/>
    <p:sldId id="2110" r:id="rId53"/>
    <p:sldId id="1195" r:id="rId54"/>
    <p:sldId id="2117" r:id="rId55"/>
    <p:sldId id="2118" r:id="rId56"/>
    <p:sldId id="2088" r:id="rId57"/>
    <p:sldId id="2119" r:id="rId58"/>
    <p:sldId id="2120" r:id="rId59"/>
    <p:sldId id="567" r:id="rId60"/>
    <p:sldId id="568" r:id="rId61"/>
    <p:sldId id="2112" r:id="rId62"/>
    <p:sldId id="2086" r:id="rId63"/>
    <p:sldId id="2111" r:id="rId64"/>
    <p:sldId id="2113" r:id="rId65"/>
    <p:sldId id="2132" r:id="rId66"/>
    <p:sldId id="2085" r:id="rId67"/>
    <p:sldId id="2114" r:id="rId68"/>
    <p:sldId id="2115" r:id="rId69"/>
    <p:sldId id="573" r:id="rId70"/>
    <p:sldId id="2128" r:id="rId71"/>
    <p:sldId id="2124" r:id="rId72"/>
    <p:sldId id="2127" r:id="rId73"/>
    <p:sldId id="2130" r:id="rId74"/>
    <p:sldId id="2129" r:id="rId75"/>
    <p:sldId id="2116" r:id="rId76"/>
    <p:sldId id="578" r:id="rId77"/>
    <p:sldId id="580" r:id="rId78"/>
    <p:sldId id="581"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4E029A-CF9B-577C-537F-F152BAF4B2F5}" name="Peter Van De Ven" initials="PV" userId="S::peter.vandeven@iswgna.com::2fa86f5f-935a-4370-bafa-c175853fa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D8305-162F-40CE-BC0B-95A9CD0E4FA2}" v="6" dt="2025-09-09T09:36:55.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6"/>
    <p:restoredTop sz="95781"/>
  </p:normalViewPr>
  <p:slideViewPr>
    <p:cSldViewPr snapToGrid="0" snapToObjects="1" showGuides="1">
      <p:cViewPr varScale="1">
        <p:scale>
          <a:sx n="86" d="100"/>
          <a:sy n="86" d="100"/>
        </p:scale>
        <p:origin x="52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D2A09-F030-4B49-8800-0546A2D96639}" type="datetimeFigureOut">
              <a:rPr lang="en-AU" smtClean="0"/>
              <a:t>9/09/2025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FB2E4-1F93-FC48-BD42-1FCC0AF5F72D}" type="slidenum">
              <a:rPr lang="en-AU" smtClean="0"/>
              <a:t>‹#›</a:t>
            </a:fld>
            <a:endParaRPr lang="en-AU"/>
          </a:p>
        </p:txBody>
      </p:sp>
    </p:spTree>
    <p:extLst>
      <p:ext uri="{BB962C8B-B14F-4D97-AF65-F5344CB8AC3E}">
        <p14:creationId xmlns:p14="http://schemas.microsoft.com/office/powerpoint/2010/main" val="55746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0721" indent="-284893" eaLnBrk="0" hangingPunct="0">
              <a:spcBef>
                <a:spcPct val="30000"/>
              </a:spcBef>
              <a:defRPr sz="1200">
                <a:solidFill>
                  <a:schemeClr val="tx1"/>
                </a:solidFill>
                <a:latin typeface="Calibri" pitchFamily="34" charset="0"/>
              </a:defRPr>
            </a:lvl2pPr>
            <a:lvl3pPr marL="1139571" indent="-227914" eaLnBrk="0" hangingPunct="0">
              <a:spcBef>
                <a:spcPct val="30000"/>
              </a:spcBef>
              <a:defRPr sz="1200">
                <a:solidFill>
                  <a:schemeClr val="tx1"/>
                </a:solidFill>
                <a:latin typeface="Calibri" pitchFamily="34" charset="0"/>
              </a:defRPr>
            </a:lvl3pPr>
            <a:lvl4pPr marL="1595399" indent="-227914" eaLnBrk="0" hangingPunct="0">
              <a:spcBef>
                <a:spcPct val="30000"/>
              </a:spcBef>
              <a:defRPr sz="1200">
                <a:solidFill>
                  <a:schemeClr val="tx1"/>
                </a:solidFill>
                <a:latin typeface="Calibri" pitchFamily="34" charset="0"/>
              </a:defRPr>
            </a:lvl4pPr>
            <a:lvl5pPr marL="2051228" indent="-227914" eaLnBrk="0" hangingPunct="0">
              <a:spcBef>
                <a:spcPct val="30000"/>
              </a:spcBef>
              <a:defRPr sz="1200">
                <a:solidFill>
                  <a:schemeClr val="tx1"/>
                </a:solidFill>
                <a:latin typeface="Calibri" pitchFamily="34" charset="0"/>
              </a:defRPr>
            </a:lvl5pPr>
            <a:lvl6pPr marL="2507056" indent="-227914" eaLnBrk="0" fontAlgn="base" hangingPunct="0">
              <a:spcBef>
                <a:spcPct val="30000"/>
              </a:spcBef>
              <a:spcAft>
                <a:spcPct val="0"/>
              </a:spcAft>
              <a:defRPr sz="1200">
                <a:solidFill>
                  <a:schemeClr val="tx1"/>
                </a:solidFill>
                <a:latin typeface="Calibri" pitchFamily="34" charset="0"/>
              </a:defRPr>
            </a:lvl6pPr>
            <a:lvl7pPr marL="2962885" indent="-227914" eaLnBrk="0" fontAlgn="base" hangingPunct="0">
              <a:spcBef>
                <a:spcPct val="30000"/>
              </a:spcBef>
              <a:spcAft>
                <a:spcPct val="0"/>
              </a:spcAft>
              <a:defRPr sz="1200">
                <a:solidFill>
                  <a:schemeClr val="tx1"/>
                </a:solidFill>
                <a:latin typeface="Calibri" pitchFamily="34" charset="0"/>
              </a:defRPr>
            </a:lvl7pPr>
            <a:lvl8pPr marL="3418713" indent="-227914" eaLnBrk="0" fontAlgn="base" hangingPunct="0">
              <a:spcBef>
                <a:spcPct val="30000"/>
              </a:spcBef>
              <a:spcAft>
                <a:spcPct val="0"/>
              </a:spcAft>
              <a:defRPr sz="1200">
                <a:solidFill>
                  <a:schemeClr val="tx1"/>
                </a:solidFill>
                <a:latin typeface="Calibri" pitchFamily="34" charset="0"/>
              </a:defRPr>
            </a:lvl8pPr>
            <a:lvl9pPr marL="3874541" indent="-2279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FCC8BE-640B-4CFD-A846-CBAA9D2B6A11}" type="slidenum">
              <a:rPr lang="en-GB" altLang="en-US" smtClean="0"/>
              <a:pPr eaLnBrk="1" hangingPunct="1">
                <a:spcBef>
                  <a:spcPct val="0"/>
                </a:spcBef>
              </a:pPr>
              <a:t>59</a:t>
            </a:fld>
            <a:endParaRPr lang="en-GB" altLang="en-US"/>
          </a:p>
        </p:txBody>
      </p:sp>
    </p:spTree>
    <p:extLst>
      <p:ext uri="{BB962C8B-B14F-4D97-AF65-F5344CB8AC3E}">
        <p14:creationId xmlns:p14="http://schemas.microsoft.com/office/powerpoint/2010/main" val="84776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D4034422-937E-4B9B-A12E-B244DC8EC1AA}" type="slidenum">
              <a:rPr lang="en-GB" smtClean="0"/>
              <a:pPr>
                <a:defRPr/>
              </a:pPr>
              <a:t>60</a:t>
            </a:fld>
            <a:endParaRPr lang="en-GB"/>
          </a:p>
        </p:txBody>
      </p:sp>
    </p:spTree>
    <p:extLst>
      <p:ext uri="{BB962C8B-B14F-4D97-AF65-F5344CB8AC3E}">
        <p14:creationId xmlns:p14="http://schemas.microsoft.com/office/powerpoint/2010/main" val="139647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5C5EA-82A0-2ECB-0359-9BD73879EA58}"/>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DEEC8A4-5CDC-1FBA-B186-4B08C2010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50F5C3C-86FA-2825-B9F0-F5835118C1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a:extLst>
              <a:ext uri="{FF2B5EF4-FFF2-40B4-BE49-F238E27FC236}">
                <a16:creationId xmlns:a16="http://schemas.microsoft.com/office/drawing/2014/main" id="{9F0310F0-9F4C-CDDB-AFD8-920F8A6AE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0721" indent="-284893" eaLnBrk="0" hangingPunct="0">
              <a:spcBef>
                <a:spcPct val="30000"/>
              </a:spcBef>
              <a:defRPr sz="1200">
                <a:solidFill>
                  <a:schemeClr val="tx1"/>
                </a:solidFill>
                <a:latin typeface="Calibri" pitchFamily="34" charset="0"/>
              </a:defRPr>
            </a:lvl2pPr>
            <a:lvl3pPr marL="1139571" indent="-227914" eaLnBrk="0" hangingPunct="0">
              <a:spcBef>
                <a:spcPct val="30000"/>
              </a:spcBef>
              <a:defRPr sz="1200">
                <a:solidFill>
                  <a:schemeClr val="tx1"/>
                </a:solidFill>
                <a:latin typeface="Calibri" pitchFamily="34" charset="0"/>
              </a:defRPr>
            </a:lvl3pPr>
            <a:lvl4pPr marL="1595399" indent="-227914" eaLnBrk="0" hangingPunct="0">
              <a:spcBef>
                <a:spcPct val="30000"/>
              </a:spcBef>
              <a:defRPr sz="1200">
                <a:solidFill>
                  <a:schemeClr val="tx1"/>
                </a:solidFill>
                <a:latin typeface="Calibri" pitchFamily="34" charset="0"/>
              </a:defRPr>
            </a:lvl4pPr>
            <a:lvl5pPr marL="2051228" indent="-227914" eaLnBrk="0" hangingPunct="0">
              <a:spcBef>
                <a:spcPct val="30000"/>
              </a:spcBef>
              <a:defRPr sz="1200">
                <a:solidFill>
                  <a:schemeClr val="tx1"/>
                </a:solidFill>
                <a:latin typeface="Calibri" pitchFamily="34" charset="0"/>
              </a:defRPr>
            </a:lvl5pPr>
            <a:lvl6pPr marL="2507056" indent="-227914" eaLnBrk="0" fontAlgn="base" hangingPunct="0">
              <a:spcBef>
                <a:spcPct val="30000"/>
              </a:spcBef>
              <a:spcAft>
                <a:spcPct val="0"/>
              </a:spcAft>
              <a:defRPr sz="1200">
                <a:solidFill>
                  <a:schemeClr val="tx1"/>
                </a:solidFill>
                <a:latin typeface="Calibri" pitchFamily="34" charset="0"/>
              </a:defRPr>
            </a:lvl6pPr>
            <a:lvl7pPr marL="2962885" indent="-227914" eaLnBrk="0" fontAlgn="base" hangingPunct="0">
              <a:spcBef>
                <a:spcPct val="30000"/>
              </a:spcBef>
              <a:spcAft>
                <a:spcPct val="0"/>
              </a:spcAft>
              <a:defRPr sz="1200">
                <a:solidFill>
                  <a:schemeClr val="tx1"/>
                </a:solidFill>
                <a:latin typeface="Calibri" pitchFamily="34" charset="0"/>
              </a:defRPr>
            </a:lvl7pPr>
            <a:lvl8pPr marL="3418713" indent="-227914" eaLnBrk="0" fontAlgn="base" hangingPunct="0">
              <a:spcBef>
                <a:spcPct val="30000"/>
              </a:spcBef>
              <a:spcAft>
                <a:spcPct val="0"/>
              </a:spcAft>
              <a:defRPr sz="1200">
                <a:solidFill>
                  <a:schemeClr val="tx1"/>
                </a:solidFill>
                <a:latin typeface="Calibri" pitchFamily="34" charset="0"/>
              </a:defRPr>
            </a:lvl8pPr>
            <a:lvl9pPr marL="3874541" indent="-22791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FCC8BE-640B-4CFD-A846-CBAA9D2B6A11}" type="slidenum">
              <a:rPr lang="en-GB" altLang="en-US" smtClean="0"/>
              <a:pPr eaLnBrk="1" hangingPunct="1">
                <a:spcBef>
                  <a:spcPct val="0"/>
                </a:spcBef>
              </a:pPr>
              <a:t>61</a:t>
            </a:fld>
            <a:endParaRPr lang="en-GB" altLang="en-US"/>
          </a:p>
        </p:txBody>
      </p:sp>
    </p:spTree>
    <p:extLst>
      <p:ext uri="{BB962C8B-B14F-4D97-AF65-F5344CB8AC3E}">
        <p14:creationId xmlns:p14="http://schemas.microsoft.com/office/powerpoint/2010/main" val="33845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DB92CC8D-8F73-4D98-A665-5153C1555DB2}" type="slidenum">
              <a:rPr lang="en-GB" smtClean="0"/>
              <a:pPr>
                <a:defRPr/>
              </a:pPr>
              <a:t>69</a:t>
            </a:fld>
            <a:endParaRPr lang="en-GB" dirty="0"/>
          </a:p>
        </p:txBody>
      </p:sp>
    </p:spTree>
    <p:extLst>
      <p:ext uri="{BB962C8B-B14F-4D97-AF65-F5344CB8AC3E}">
        <p14:creationId xmlns:p14="http://schemas.microsoft.com/office/powerpoint/2010/main" val="264959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66A9B484-FEC9-4050-BF2B-B53C132021DE}" type="slidenum">
              <a:rPr lang="en-GB" smtClean="0"/>
              <a:pPr>
                <a:defRPr/>
              </a:pPr>
              <a:t>76</a:t>
            </a:fld>
            <a:endParaRPr lang="en-GB"/>
          </a:p>
        </p:txBody>
      </p:sp>
    </p:spTree>
    <p:extLst>
      <p:ext uri="{BB962C8B-B14F-4D97-AF65-F5344CB8AC3E}">
        <p14:creationId xmlns:p14="http://schemas.microsoft.com/office/powerpoint/2010/main" val="148668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75617-1704-467C-A5FF-A6E80373A5AB}" type="slidenum">
              <a:rPr lang="en-US" smtClean="0"/>
              <a:pPr/>
              <a:t>77</a:t>
            </a:fld>
            <a:endParaRPr lang="en-US"/>
          </a:p>
        </p:txBody>
      </p:sp>
    </p:spTree>
    <p:extLst>
      <p:ext uri="{BB962C8B-B14F-4D97-AF65-F5344CB8AC3E}">
        <p14:creationId xmlns:p14="http://schemas.microsoft.com/office/powerpoint/2010/main" val="160963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D75617-1704-467C-A5FF-A6E80373A5AB}" type="slidenum">
              <a:rPr lang="en-US" smtClean="0"/>
              <a:pPr/>
              <a:t>78</a:t>
            </a:fld>
            <a:endParaRPr lang="en-US"/>
          </a:p>
        </p:txBody>
      </p:sp>
    </p:spTree>
    <p:extLst>
      <p:ext uri="{BB962C8B-B14F-4D97-AF65-F5344CB8AC3E}">
        <p14:creationId xmlns:p14="http://schemas.microsoft.com/office/powerpoint/2010/main" val="83912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0DC2-82BC-2A49-9901-C1F8CEED2E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3D3A05B6-32D4-6543-8ECB-E001644DA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9CBD08F4-2272-F849-A817-96909DACB72B}"/>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5" name="Footer Placeholder 4">
            <a:extLst>
              <a:ext uri="{FF2B5EF4-FFF2-40B4-BE49-F238E27FC236}">
                <a16:creationId xmlns:a16="http://schemas.microsoft.com/office/drawing/2014/main" id="{82911BDB-FDA1-0A4A-B394-C629AB3B0A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87BC9E-551E-4E4E-A349-67861382E0A9}"/>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227372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360B-6B3C-7041-9D09-85A17C596236}"/>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A264592-8B87-514B-9027-CB0742425BF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E1650CD-849B-E145-977C-68762695171C}"/>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5" name="Footer Placeholder 4">
            <a:extLst>
              <a:ext uri="{FF2B5EF4-FFF2-40B4-BE49-F238E27FC236}">
                <a16:creationId xmlns:a16="http://schemas.microsoft.com/office/drawing/2014/main" id="{64FCF51C-DEA5-D04C-9BF2-D99D8D91B8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A4C2E5-F253-0E4D-96CF-CD93FF2C2AF2}"/>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350869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9ABE1-50E7-CF40-9567-08DE751CC2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0F78645-96B4-7F49-AC41-C5736E4593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5EADED4-FD6A-E44C-A8E5-6C5A31EC151D}"/>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5" name="Footer Placeholder 4">
            <a:extLst>
              <a:ext uri="{FF2B5EF4-FFF2-40B4-BE49-F238E27FC236}">
                <a16:creationId xmlns:a16="http://schemas.microsoft.com/office/drawing/2014/main" id="{F3F15E20-2310-C145-86F8-3A402CAFF1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3A8C17-7891-8643-9B9B-2C361285AEC1}"/>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357693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1440000" y="237600"/>
            <a:ext cx="9888000" cy="1022400"/>
          </a:xfrm>
          <a:prstGeom prst="rect">
            <a:avLst/>
          </a:prstGeom>
        </p:spPr>
        <p:txBody>
          <a:bodyPr rtlCol="0">
            <a:no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A6EBFC9-C55B-40EC-84F4-913378BEE77D}"/>
              </a:ext>
            </a:extLst>
          </p:cNvPr>
          <p:cNvSpPr>
            <a:spLocks noGrp="1"/>
          </p:cNvSpPr>
          <p:nvPr>
            <p:ph type="dt" sz="half" idx="10"/>
          </p:nvPr>
        </p:nvSpPr>
        <p:spPr/>
        <p:txBody>
          <a:bodyPr/>
          <a:lstStyle>
            <a:lvl1pPr>
              <a:defRPr/>
            </a:lvl1pPr>
          </a:lstStyle>
          <a:p>
            <a:pPr>
              <a:defRPr/>
            </a:pPr>
            <a:fld id="{A4EB959F-CE4A-4A30-BA8D-70BE1183BE23}" type="datetime1">
              <a:rPr lang="en-US"/>
              <a:pPr>
                <a:defRPr/>
              </a:pPr>
              <a:t>9/9/2025</a:t>
            </a:fld>
            <a:endParaRPr lang="en-US" dirty="0"/>
          </a:p>
        </p:txBody>
      </p:sp>
      <p:sp>
        <p:nvSpPr>
          <p:cNvPr id="5" name="Footer Placeholder 4">
            <a:extLst>
              <a:ext uri="{FF2B5EF4-FFF2-40B4-BE49-F238E27FC236}">
                <a16:creationId xmlns:a16="http://schemas.microsoft.com/office/drawing/2014/main" id="{23F7A941-E836-4BB8-84D6-7E9D753747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3A65D2-1D1F-4D72-B700-A25961B09039}"/>
              </a:ext>
            </a:extLst>
          </p:cNvPr>
          <p:cNvSpPr>
            <a:spLocks noGrp="1"/>
          </p:cNvSpPr>
          <p:nvPr>
            <p:ph type="sldNum" sz="quarter" idx="12"/>
          </p:nvPr>
        </p:nvSpPr>
        <p:spPr/>
        <p:txBody>
          <a:bodyPr/>
          <a:lstStyle>
            <a:lvl1pPr>
              <a:defRPr/>
            </a:lvl1pPr>
          </a:lstStyle>
          <a:p>
            <a:pPr>
              <a:defRPr/>
            </a:pPr>
            <a:fld id="{BE452D0C-7F66-4E71-8785-7660FA68588D}" type="slidenum">
              <a:rPr lang="en-US" altLang="nl-NL"/>
              <a:pPr>
                <a:defRPr/>
              </a:pPr>
              <a:t>‹#›</a:t>
            </a:fld>
            <a:endParaRPr lang="en-US" altLang="nl-NL" dirty="0"/>
          </a:p>
        </p:txBody>
      </p:sp>
    </p:spTree>
    <p:extLst>
      <p:ext uri="{BB962C8B-B14F-4D97-AF65-F5344CB8AC3E}">
        <p14:creationId xmlns:p14="http://schemas.microsoft.com/office/powerpoint/2010/main" val="999825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E00F-FC0A-1142-9D47-CB8490B0BDE1}"/>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F1020433-301D-9343-A1C2-8F67D97FA8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E47AEBC-B0B0-F746-9203-44A4B6ABFB40}"/>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5" name="Footer Placeholder 4">
            <a:extLst>
              <a:ext uri="{FF2B5EF4-FFF2-40B4-BE49-F238E27FC236}">
                <a16:creationId xmlns:a16="http://schemas.microsoft.com/office/drawing/2014/main" id="{83E24DAB-6578-4745-BB7F-16CF9B1CA2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3E6DFB-6C7D-2B40-AA6F-5777CD1034B7}"/>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23136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A0DC-4D55-3D4E-9C30-20DDEC9D8C0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BED15C93-EBF9-4544-AB00-8BB91A130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15F291-AC70-4942-B952-DBDF2F0E5777}"/>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5" name="Footer Placeholder 4">
            <a:extLst>
              <a:ext uri="{FF2B5EF4-FFF2-40B4-BE49-F238E27FC236}">
                <a16:creationId xmlns:a16="http://schemas.microsoft.com/office/drawing/2014/main" id="{C3F5DA9A-EB05-1F4B-B03B-A61576D099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87E592-DD84-4549-A264-E3BD4D95A14A}"/>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292749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98F4-FC0F-3742-AFC6-23EEE8502BBE}"/>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4BC6292F-CA37-2D4D-8990-CCB59F51B5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F0D651AE-ECFD-644E-A721-25801A779C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D21F2BB8-2FF7-F246-AFCE-E605F1D0902F}"/>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6" name="Footer Placeholder 5">
            <a:extLst>
              <a:ext uri="{FF2B5EF4-FFF2-40B4-BE49-F238E27FC236}">
                <a16:creationId xmlns:a16="http://schemas.microsoft.com/office/drawing/2014/main" id="{815DE727-C5E5-E145-8517-40484C2A74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7406959-22E1-9B4C-86E7-29A89889EECB}"/>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180969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416E-A23D-C245-9B45-F7E7EE8C23A9}"/>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6B68322-97E6-D54E-A35A-964B9FF7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C6E48A0-FE2E-374A-B429-79536AEC1D1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FF1E56B8-0BC4-2841-9AE2-5724DC24FD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677F14-508D-434F-9721-C8704F8420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56FD802D-34F8-EB4D-BA48-8C59D07BE7BF}"/>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8" name="Footer Placeholder 7">
            <a:extLst>
              <a:ext uri="{FF2B5EF4-FFF2-40B4-BE49-F238E27FC236}">
                <a16:creationId xmlns:a16="http://schemas.microsoft.com/office/drawing/2014/main" id="{B3C8D03D-6156-7746-AF03-8F6EF51696D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1506256-4666-E44A-9883-2AD27AD5736A}"/>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42572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67D8-26D2-4749-BA0F-93F21272309F}"/>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ACA8A9FE-89B0-E149-A172-47FA349C3593}"/>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4" name="Footer Placeholder 3">
            <a:extLst>
              <a:ext uri="{FF2B5EF4-FFF2-40B4-BE49-F238E27FC236}">
                <a16:creationId xmlns:a16="http://schemas.microsoft.com/office/drawing/2014/main" id="{3F9DB5A9-FFE4-5843-81DA-5AAC84B4D75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5ECE6AD-EB76-0848-9758-B71C5A66D414}"/>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246495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86C5A-DC92-5D4E-8C4B-8AA0A633622E}"/>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3" name="Footer Placeholder 2">
            <a:extLst>
              <a:ext uri="{FF2B5EF4-FFF2-40B4-BE49-F238E27FC236}">
                <a16:creationId xmlns:a16="http://schemas.microsoft.com/office/drawing/2014/main" id="{13E22A03-7036-7741-8305-4FE05B781A0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1464D5B-FB34-BC45-ADC0-C10BDDA9F0F7}"/>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274561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502D-133C-024D-B33A-DA9117A576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79370C9E-04F3-3A46-A836-C62FB51CD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78D2DE49-55EF-DE4B-A649-32C8015A4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E1D683-9B3B-2C4E-BF95-A1CA7BCCEBA4}"/>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6" name="Footer Placeholder 5">
            <a:extLst>
              <a:ext uri="{FF2B5EF4-FFF2-40B4-BE49-F238E27FC236}">
                <a16:creationId xmlns:a16="http://schemas.microsoft.com/office/drawing/2014/main" id="{0F7E38DD-D07B-7848-8495-0E14769DEC3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10B81A-7118-4F43-B92E-9C05E749653B}"/>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296929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8411-231A-954D-B951-85A22013E0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5CA5E256-B542-7E49-AB73-C6F3B980A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A393DC9-7B4C-E148-9154-237C752B8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93D771-D02A-C547-BD8B-37FE6C26062E}"/>
              </a:ext>
            </a:extLst>
          </p:cNvPr>
          <p:cNvSpPr>
            <a:spLocks noGrp="1"/>
          </p:cNvSpPr>
          <p:nvPr>
            <p:ph type="dt" sz="half" idx="10"/>
          </p:nvPr>
        </p:nvSpPr>
        <p:spPr/>
        <p:txBody>
          <a:bodyPr/>
          <a:lstStyle/>
          <a:p>
            <a:fld id="{4F5598A6-F5C1-1E4A-83DB-7920C429C20D}" type="datetimeFigureOut">
              <a:rPr lang="en-AU" smtClean="0"/>
              <a:t>9/09/2025</a:t>
            </a:fld>
            <a:endParaRPr lang="en-AU"/>
          </a:p>
        </p:txBody>
      </p:sp>
      <p:sp>
        <p:nvSpPr>
          <p:cNvPr id="6" name="Footer Placeholder 5">
            <a:extLst>
              <a:ext uri="{FF2B5EF4-FFF2-40B4-BE49-F238E27FC236}">
                <a16:creationId xmlns:a16="http://schemas.microsoft.com/office/drawing/2014/main" id="{152758FF-80E7-8142-99AE-E912B2EE6F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811E07E-1A78-2E48-89D5-6B0A459C96C0}"/>
              </a:ext>
            </a:extLst>
          </p:cNvPr>
          <p:cNvSpPr>
            <a:spLocks noGrp="1"/>
          </p:cNvSpPr>
          <p:nvPr>
            <p:ph type="sldNum" sz="quarter" idx="12"/>
          </p:nvPr>
        </p:nvSpPr>
        <p:spPr/>
        <p:txBody>
          <a:bodyPr/>
          <a:lstStyle/>
          <a:p>
            <a:fld id="{57641792-4136-0643-9283-63DF7B0DA0FF}" type="slidenum">
              <a:rPr lang="en-AU" smtClean="0"/>
              <a:t>‹#›</a:t>
            </a:fld>
            <a:endParaRPr lang="en-AU"/>
          </a:p>
        </p:txBody>
      </p:sp>
    </p:spTree>
    <p:extLst>
      <p:ext uri="{BB962C8B-B14F-4D97-AF65-F5344CB8AC3E}">
        <p14:creationId xmlns:p14="http://schemas.microsoft.com/office/powerpoint/2010/main" val="391438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3ED61-7134-BA40-915C-FCF47C1C1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9F38AD3-E8DB-D945-A8B2-8CC7D4770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3520D87-D611-3842-A233-5FFDE1A5A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598A6-F5C1-1E4A-83DB-7920C429C20D}" type="datetimeFigureOut">
              <a:rPr lang="en-AU" smtClean="0"/>
              <a:t>9/09/2025</a:t>
            </a:fld>
            <a:endParaRPr lang="en-AU"/>
          </a:p>
        </p:txBody>
      </p:sp>
      <p:sp>
        <p:nvSpPr>
          <p:cNvPr id="5" name="Footer Placeholder 4">
            <a:extLst>
              <a:ext uri="{FF2B5EF4-FFF2-40B4-BE49-F238E27FC236}">
                <a16:creationId xmlns:a16="http://schemas.microsoft.com/office/drawing/2014/main" id="{5B7CE245-5015-5440-87A9-050AD30815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705CAB5-43A2-1B46-9FE2-182876B6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41792-4136-0643-9283-63DF7B0DA0FF}" type="slidenum">
              <a:rPr lang="en-AU" smtClean="0"/>
              <a:t>‹#›</a:t>
            </a:fld>
            <a:endParaRPr lang="en-AU"/>
          </a:p>
        </p:txBody>
      </p:sp>
      <p:sp>
        <p:nvSpPr>
          <p:cNvPr id="8" name="TextBox 7">
            <a:extLst>
              <a:ext uri="{FF2B5EF4-FFF2-40B4-BE49-F238E27FC236}">
                <a16:creationId xmlns:a16="http://schemas.microsoft.com/office/drawing/2014/main" id="{627B732A-4A88-84DF-FCC2-4AED87A2CC3F}"/>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US"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686089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unstats.un.org/unsd/nationalaccount/docs/2025_SNA_Pre-edi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3.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bin"/></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511119" y="602782"/>
            <a:ext cx="3278828" cy="5652436"/>
          </a:xfrm>
        </p:spPr>
        <p:txBody>
          <a:bodyPr anchor="ctr">
            <a:normAutofit/>
          </a:bodyPr>
          <a:lstStyle/>
          <a:p>
            <a:r>
              <a:rPr lang="en-AU" dirty="0">
                <a:solidFill>
                  <a:srgbClr val="FFFFFF"/>
                </a:solidFill>
              </a:rPr>
              <a:t>Towards the 2025 SNA</a:t>
            </a:r>
          </a:p>
        </p:txBody>
      </p:sp>
      <p:sp>
        <p:nvSpPr>
          <p:cNvPr id="8" name="TextBox 7">
            <a:extLst>
              <a:ext uri="{FF2B5EF4-FFF2-40B4-BE49-F238E27FC236}">
                <a16:creationId xmlns:a16="http://schemas.microsoft.com/office/drawing/2014/main" id="{94A7A7CB-CD68-7D40-97AF-2AE73D1A6C32}"/>
              </a:ext>
            </a:extLst>
          </p:cNvPr>
          <p:cNvSpPr txBox="1"/>
          <p:nvPr/>
        </p:nvSpPr>
        <p:spPr>
          <a:xfrm>
            <a:off x="4522164" y="1118393"/>
            <a:ext cx="7164677" cy="2123658"/>
          </a:xfrm>
          <a:prstGeom prst="rect">
            <a:avLst/>
          </a:prstGeom>
          <a:noFill/>
        </p:spPr>
        <p:txBody>
          <a:bodyPr wrap="square">
            <a:spAutoFit/>
          </a:bodyPr>
          <a:lstStyle/>
          <a:p>
            <a:pPr algn="ctr">
              <a:spcAft>
                <a:spcPts val="600"/>
              </a:spcAft>
            </a:pPr>
            <a:r>
              <a:rPr lang="en-GB" sz="4400" b="1" dirty="0">
                <a:solidFill>
                  <a:schemeClr val="accent1"/>
                </a:solidFill>
              </a:rPr>
              <a:t>The Update of the 2008 SNA: Impact on the Measurement of Services</a:t>
            </a:r>
          </a:p>
        </p:txBody>
      </p:sp>
      <p:sp>
        <p:nvSpPr>
          <p:cNvPr id="10" name="TextBox 9">
            <a:extLst>
              <a:ext uri="{FF2B5EF4-FFF2-40B4-BE49-F238E27FC236}">
                <a16:creationId xmlns:a16="http://schemas.microsoft.com/office/drawing/2014/main" id="{1E0849AD-3424-A645-A772-030A1ACAB0E8}"/>
              </a:ext>
            </a:extLst>
          </p:cNvPr>
          <p:cNvSpPr txBox="1"/>
          <p:nvPr/>
        </p:nvSpPr>
        <p:spPr>
          <a:xfrm>
            <a:off x="4697905" y="5100970"/>
            <a:ext cx="6813194" cy="1277273"/>
          </a:xfrm>
          <a:prstGeom prst="rect">
            <a:avLst/>
          </a:prstGeom>
          <a:noFill/>
        </p:spPr>
        <p:txBody>
          <a:bodyPr wrap="square">
            <a:spAutoFit/>
          </a:bodyPr>
          <a:lstStyle/>
          <a:p>
            <a:pPr>
              <a:spcAft>
                <a:spcPts val="600"/>
              </a:spcAft>
            </a:pPr>
            <a:r>
              <a:rPr lang="en-AU" sz="2400" b="1" dirty="0">
                <a:solidFill>
                  <a:schemeClr val="accent1"/>
                </a:solidFill>
              </a:rPr>
              <a:t>39</a:t>
            </a:r>
            <a:r>
              <a:rPr lang="en-AU" sz="2400" b="1" baseline="30000" dirty="0">
                <a:solidFill>
                  <a:schemeClr val="accent1"/>
                </a:solidFill>
              </a:rPr>
              <a:t>th</a:t>
            </a:r>
            <a:r>
              <a:rPr lang="en-AU" sz="2400" b="1" dirty="0">
                <a:solidFill>
                  <a:schemeClr val="accent1"/>
                </a:solidFill>
              </a:rPr>
              <a:t> Meeting of the </a:t>
            </a:r>
            <a:r>
              <a:rPr lang="en-AU" sz="2400" b="1" dirty="0" err="1">
                <a:solidFill>
                  <a:schemeClr val="accent1"/>
                </a:solidFill>
              </a:rPr>
              <a:t>Voorburg</a:t>
            </a:r>
            <a:r>
              <a:rPr lang="en-AU" sz="2400" b="1" dirty="0">
                <a:solidFill>
                  <a:schemeClr val="accent1"/>
                </a:solidFill>
              </a:rPr>
              <a:t> Group on Service Statistics</a:t>
            </a:r>
          </a:p>
          <a:p>
            <a:pPr>
              <a:spcAft>
                <a:spcPts val="600"/>
              </a:spcAft>
            </a:pPr>
            <a:r>
              <a:rPr lang="en-AU" sz="2400" b="1" dirty="0">
                <a:solidFill>
                  <a:schemeClr val="accent1"/>
                </a:solidFill>
              </a:rPr>
              <a:t>Copenhagen, 22 – 26 September 2025</a:t>
            </a:r>
          </a:p>
        </p:txBody>
      </p:sp>
      <p:sp>
        <p:nvSpPr>
          <p:cNvPr id="3" name="TextBox 2">
            <a:extLst>
              <a:ext uri="{FF2B5EF4-FFF2-40B4-BE49-F238E27FC236}">
                <a16:creationId xmlns:a16="http://schemas.microsoft.com/office/drawing/2014/main" id="{C468E648-B59B-5B76-895F-8CF654387581}"/>
              </a:ext>
            </a:extLst>
          </p:cNvPr>
          <p:cNvSpPr txBox="1"/>
          <p:nvPr/>
        </p:nvSpPr>
        <p:spPr>
          <a:xfrm>
            <a:off x="4687926" y="3773347"/>
            <a:ext cx="6319598" cy="938719"/>
          </a:xfrm>
          <a:prstGeom prst="rect">
            <a:avLst/>
          </a:prstGeom>
          <a:noFill/>
        </p:spPr>
        <p:txBody>
          <a:bodyPr wrap="square" rtlCol="0">
            <a:spAutoFit/>
          </a:bodyPr>
          <a:lstStyle/>
          <a:p>
            <a:pPr>
              <a:spcAft>
                <a:spcPts val="600"/>
              </a:spcAft>
            </a:pPr>
            <a:r>
              <a:rPr lang="en-AU" sz="2500" b="1" dirty="0">
                <a:solidFill>
                  <a:schemeClr val="accent1"/>
                </a:solidFill>
              </a:rPr>
              <a:t>Peter van de Ven</a:t>
            </a:r>
          </a:p>
          <a:p>
            <a:pPr>
              <a:spcAft>
                <a:spcPts val="600"/>
              </a:spcAft>
            </a:pPr>
            <a:r>
              <a:rPr lang="en-AU" sz="2500" b="1" dirty="0">
                <a:solidFill>
                  <a:schemeClr val="accent1"/>
                </a:solidFill>
              </a:rPr>
              <a:t>Lead Editor of the Update of the 2008 SNA</a:t>
            </a:r>
          </a:p>
        </p:txBody>
      </p:sp>
    </p:spTree>
    <p:extLst>
      <p:ext uri="{BB962C8B-B14F-4D97-AF65-F5344CB8AC3E}">
        <p14:creationId xmlns:p14="http://schemas.microsoft.com/office/powerpoint/2010/main" val="174813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Short recap of the process</a:t>
            </a:r>
          </a:p>
        </p:txBody>
      </p:sp>
      <p:sp>
        <p:nvSpPr>
          <p:cNvPr id="5" name="Content Placeholder 4">
            <a:extLst>
              <a:ext uri="{FF2B5EF4-FFF2-40B4-BE49-F238E27FC236}">
                <a16:creationId xmlns:a16="http://schemas.microsoft.com/office/drawing/2014/main" id="{15169583-0F7E-BDEF-BAEE-76D3C38BDA1B}"/>
              </a:ext>
            </a:extLst>
          </p:cNvPr>
          <p:cNvSpPr>
            <a:spLocks noGrp="1"/>
          </p:cNvSpPr>
          <p:nvPr>
            <p:ph idx="1"/>
          </p:nvPr>
        </p:nvSpPr>
        <p:spPr>
          <a:xfrm>
            <a:off x="4383202" y="633043"/>
            <a:ext cx="7315708" cy="5252720"/>
          </a:xfrm>
        </p:spPr>
        <p:txBody>
          <a:bodyPr>
            <a:normAutofit fontScale="25000" lnSpcReduction="20000"/>
          </a:bodyPr>
          <a:lstStyle/>
          <a:p>
            <a:pPr>
              <a:lnSpc>
                <a:spcPct val="120000"/>
              </a:lnSpc>
              <a:spcBef>
                <a:spcPts val="0"/>
              </a:spcBef>
            </a:pPr>
            <a:r>
              <a:rPr lang="en-AU" sz="9200" dirty="0"/>
              <a:t>Each GN was initially </a:t>
            </a:r>
            <a:r>
              <a:rPr lang="en-AU" sz="9200" b="1" dirty="0">
                <a:solidFill>
                  <a:srgbClr val="0070C0"/>
                </a:solidFill>
                <a:cs typeface="Calibri" panose="020F0502020204030204" pitchFamily="34" charset="0"/>
              </a:rPr>
              <a:t>reviewed by AEG </a:t>
            </a:r>
            <a:r>
              <a:rPr lang="en-AU" sz="9200" dirty="0"/>
              <a:t>(and BOPCOM where relevant) and then underwent </a:t>
            </a:r>
            <a:r>
              <a:rPr lang="en-AU" sz="9200" b="1" dirty="0">
                <a:solidFill>
                  <a:srgbClr val="0070C0"/>
                </a:solidFill>
                <a:cs typeface="Calibri" panose="020F0502020204030204" pitchFamily="34" charset="0"/>
              </a:rPr>
              <a:t>global consultation</a:t>
            </a:r>
          </a:p>
          <a:p>
            <a:pPr>
              <a:lnSpc>
                <a:spcPct val="120000"/>
              </a:lnSpc>
              <a:spcBef>
                <a:spcPts val="0"/>
              </a:spcBef>
            </a:pPr>
            <a:r>
              <a:rPr lang="en-AU" sz="9200" dirty="0"/>
              <a:t>Following the incorporation of feedback from the global consultation, the GNs were</a:t>
            </a:r>
            <a:r>
              <a:rPr lang="en-AU" sz="9200" b="1" dirty="0">
                <a:solidFill>
                  <a:srgbClr val="0070C0"/>
                </a:solidFill>
                <a:cs typeface="Calibri" panose="020F0502020204030204" pitchFamily="34" charset="0"/>
              </a:rPr>
              <a:t> endorsed by AEG/BOPCOM</a:t>
            </a:r>
          </a:p>
          <a:p>
            <a:pPr>
              <a:lnSpc>
                <a:spcPct val="120000"/>
              </a:lnSpc>
              <a:spcBef>
                <a:spcPts val="0"/>
              </a:spcBef>
            </a:pPr>
            <a:r>
              <a:rPr lang="en-AU" sz="9200" dirty="0"/>
              <a:t>In addition, </a:t>
            </a:r>
            <a:r>
              <a:rPr lang="en-AU" sz="9200" b="1" dirty="0">
                <a:solidFill>
                  <a:srgbClr val="0070C0"/>
                </a:solidFill>
                <a:cs typeface="Calibri" panose="020F0502020204030204" pitchFamily="34" charset="0"/>
              </a:rPr>
              <a:t>various other Issues Notes </a:t>
            </a:r>
            <a:r>
              <a:rPr lang="en-AU" sz="9200" dirty="0"/>
              <a:t>addressing items on the 2008 SNA research agenda were prepared by the editorial team (often in conjunction with BPM editorial team) and discussed by the AEG</a:t>
            </a:r>
          </a:p>
          <a:p>
            <a:pPr>
              <a:lnSpc>
                <a:spcPct val="120000"/>
              </a:lnSpc>
              <a:spcBef>
                <a:spcPts val="0"/>
              </a:spcBef>
            </a:pPr>
            <a:r>
              <a:rPr lang="en-AU" sz="9200" dirty="0"/>
              <a:t>From this, a </a:t>
            </a:r>
            <a:r>
              <a:rPr lang="en-AU" sz="9200" b="1" dirty="0">
                <a:solidFill>
                  <a:srgbClr val="0070C0"/>
                </a:solidFill>
                <a:cs typeface="Calibri" panose="020F0502020204030204" pitchFamily="34" charset="0"/>
              </a:rPr>
              <a:t>consolidated list of changes was prepared</a:t>
            </a:r>
          </a:p>
          <a:p>
            <a:pPr>
              <a:lnSpc>
                <a:spcPct val="120000"/>
              </a:lnSpc>
              <a:spcBef>
                <a:spcPts val="0"/>
              </a:spcBef>
            </a:pPr>
            <a:r>
              <a:rPr lang="en-AU" sz="9600" dirty="0"/>
              <a:t>The consolidated list of changes was subject to </a:t>
            </a:r>
            <a:r>
              <a:rPr lang="en-AU" sz="9600" b="1" dirty="0">
                <a:solidFill>
                  <a:srgbClr val="0070C0"/>
                </a:solidFill>
                <a:cs typeface="Calibri" panose="020F0502020204030204" pitchFamily="34" charset="0"/>
              </a:rPr>
              <a:t>global consultation in August 2023</a:t>
            </a:r>
          </a:p>
          <a:p>
            <a:pPr>
              <a:lnSpc>
                <a:spcPct val="120000"/>
              </a:lnSpc>
              <a:spcBef>
                <a:spcPts val="0"/>
              </a:spcBef>
            </a:pPr>
            <a:r>
              <a:rPr lang="en-AU" sz="9600" dirty="0"/>
              <a:t>In February 2024, the UNSC </a:t>
            </a:r>
            <a:r>
              <a:rPr lang="en-AU" sz="9600" b="1" dirty="0">
                <a:solidFill>
                  <a:srgbClr val="0070C0"/>
                </a:solidFill>
                <a:cs typeface="Calibri" panose="020F0502020204030204" pitchFamily="34" charset="0"/>
              </a:rPr>
              <a:t>endorsed all proposals except treating marketing assets as produced assets</a:t>
            </a:r>
          </a:p>
          <a:p>
            <a:pPr>
              <a:lnSpc>
                <a:spcPct val="120000"/>
              </a:lnSpc>
              <a:spcBef>
                <a:spcPts val="0"/>
              </a:spcBef>
            </a:pPr>
            <a:r>
              <a:rPr lang="en-AU" sz="9600" dirty="0"/>
              <a:t>The UNSC highlighted the need to develop </a:t>
            </a:r>
            <a:r>
              <a:rPr lang="en-AU" sz="9600" b="1" dirty="0">
                <a:solidFill>
                  <a:srgbClr val="0070C0"/>
                </a:solidFill>
                <a:cs typeface="Calibri" panose="020F0502020204030204" pitchFamily="34" charset="0"/>
              </a:rPr>
              <a:t>compilation guidance </a:t>
            </a:r>
            <a:r>
              <a:rPr lang="en-AU" sz="9600" dirty="0"/>
              <a:t>for changes that have a significant impact and/or require significant effort to implement</a:t>
            </a:r>
            <a:endParaRPr lang="en-AU" sz="9200" b="1" dirty="0">
              <a:solidFill>
                <a:srgbClr val="0070C0"/>
              </a:solidFill>
              <a:cs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233625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391887" y="640080"/>
            <a:ext cx="3348008" cy="5613236"/>
          </a:xfrm>
        </p:spPr>
        <p:txBody>
          <a:bodyPr anchor="ctr">
            <a:normAutofit/>
          </a:bodyPr>
          <a:lstStyle/>
          <a:p>
            <a:r>
              <a:rPr lang="en-AU" dirty="0">
                <a:solidFill>
                  <a:srgbClr val="FFFFFF"/>
                </a:solidFill>
              </a:rPr>
              <a:t>Finalising the 2025 SNA</a:t>
            </a:r>
          </a:p>
        </p:txBody>
      </p:sp>
      <p:sp>
        <p:nvSpPr>
          <p:cNvPr id="5" name="Content Placeholder 2">
            <a:extLst>
              <a:ext uri="{FF2B5EF4-FFF2-40B4-BE49-F238E27FC236}">
                <a16:creationId xmlns:a16="http://schemas.microsoft.com/office/drawing/2014/main" id="{6482D013-0DD6-FEEF-86A3-778F09874C72}"/>
              </a:ext>
            </a:extLst>
          </p:cNvPr>
          <p:cNvSpPr>
            <a:spLocks noGrp="1"/>
          </p:cNvSpPr>
          <p:nvPr>
            <p:ph idx="1"/>
          </p:nvPr>
        </p:nvSpPr>
        <p:spPr>
          <a:xfrm>
            <a:off x="4207017" y="326341"/>
            <a:ext cx="7850099" cy="6531659"/>
          </a:xfrm>
        </p:spPr>
        <p:txBody>
          <a:bodyPr>
            <a:normAutofit lnSpcReduction="10000"/>
          </a:bodyPr>
          <a:lstStyle/>
          <a:p>
            <a:pPr>
              <a:lnSpc>
                <a:spcPct val="100000"/>
              </a:lnSpc>
              <a:spcBef>
                <a:spcPts val="600"/>
              </a:spcBef>
            </a:pPr>
            <a:r>
              <a:rPr lang="en-AU" sz="2200" b="1" dirty="0">
                <a:solidFill>
                  <a:schemeClr val="accent1"/>
                </a:solidFill>
              </a:rPr>
              <a:t>Starting on the 17</a:t>
            </a:r>
            <a:r>
              <a:rPr lang="en-AU" sz="2200" b="1" baseline="30000" dirty="0">
                <a:solidFill>
                  <a:schemeClr val="accent1"/>
                </a:solidFill>
              </a:rPr>
              <a:t>th</a:t>
            </a:r>
            <a:r>
              <a:rPr lang="en-AU" sz="2200" b="1" dirty="0">
                <a:solidFill>
                  <a:schemeClr val="accent1"/>
                </a:solidFill>
              </a:rPr>
              <a:t> of June 2024, the complete draft of the 2025 SNA was circulated for global consultation, with the 13</a:t>
            </a:r>
            <a:r>
              <a:rPr lang="en-AU" sz="2200" b="1" baseline="30000" dirty="0">
                <a:solidFill>
                  <a:schemeClr val="accent1"/>
                </a:solidFill>
              </a:rPr>
              <a:t>th</a:t>
            </a:r>
            <a:r>
              <a:rPr lang="en-AU" sz="2200" b="1" dirty="0">
                <a:solidFill>
                  <a:schemeClr val="accent1"/>
                </a:solidFill>
              </a:rPr>
              <a:t> of September 2024 as the end date for feedback</a:t>
            </a:r>
          </a:p>
          <a:p>
            <a:pPr>
              <a:lnSpc>
                <a:spcPct val="100000"/>
              </a:lnSpc>
              <a:spcBef>
                <a:spcPts val="600"/>
              </a:spcBef>
            </a:pPr>
            <a:r>
              <a:rPr lang="en-AU" sz="2200" b="1" dirty="0">
                <a:solidFill>
                  <a:schemeClr val="accent1"/>
                </a:solidFill>
              </a:rPr>
              <a:t>Two types of chapters</a:t>
            </a:r>
          </a:p>
          <a:p>
            <a:pPr lvl="1">
              <a:lnSpc>
                <a:spcPct val="100000"/>
              </a:lnSpc>
            </a:pPr>
            <a:r>
              <a:rPr lang="en-AU" sz="2200" dirty="0"/>
              <a:t>The </a:t>
            </a:r>
            <a:r>
              <a:rPr lang="en-AU" sz="2200" b="1" dirty="0">
                <a:solidFill>
                  <a:schemeClr val="accent1"/>
                </a:solidFill>
              </a:rPr>
              <a:t>chapters that are new or substantially revised </a:t>
            </a:r>
            <a:r>
              <a:rPr lang="en-AU" sz="2200" dirty="0"/>
              <a:t>were shown in </a:t>
            </a:r>
            <a:r>
              <a:rPr lang="nl-NL" sz="2200" dirty="0"/>
              <a:t>“</a:t>
            </a:r>
            <a:r>
              <a:rPr lang="en-AU" sz="2200" dirty="0"/>
              <a:t>track changes” compared to the versions previously circulated for global consultation (based on agreed annotated outlines)</a:t>
            </a:r>
          </a:p>
          <a:p>
            <a:pPr lvl="1">
              <a:lnSpc>
                <a:spcPct val="100000"/>
              </a:lnSpc>
            </a:pPr>
            <a:r>
              <a:rPr lang="en-AU" sz="2200" dirty="0"/>
              <a:t>The </a:t>
            </a:r>
            <a:r>
              <a:rPr lang="en-AU" sz="2200" b="1" dirty="0">
                <a:solidFill>
                  <a:schemeClr val="accent1"/>
                </a:solidFill>
              </a:rPr>
              <a:t>chapters that are not new or substantially revised </a:t>
            </a:r>
            <a:r>
              <a:rPr lang="en-AU" sz="2200" dirty="0"/>
              <a:t>were shown in “track changes” compared to the equivalent SNA 2008 chapter</a:t>
            </a:r>
          </a:p>
          <a:p>
            <a:pPr>
              <a:lnSpc>
                <a:spcPct val="100000"/>
              </a:lnSpc>
              <a:spcBef>
                <a:spcPts val="600"/>
              </a:spcBef>
            </a:pPr>
            <a:r>
              <a:rPr lang="en-AU" sz="2200" b="1" dirty="0">
                <a:solidFill>
                  <a:schemeClr val="accent1"/>
                </a:solidFill>
              </a:rPr>
              <a:t>Sign-off on the updated 2025 SNA by the AEG/ISWGNA: end of  October 2024</a:t>
            </a:r>
          </a:p>
          <a:p>
            <a:pPr>
              <a:lnSpc>
                <a:spcPct val="100000"/>
              </a:lnSpc>
            </a:pPr>
            <a:r>
              <a:rPr lang="en-AU" sz="2200" b="1" dirty="0">
                <a:solidFill>
                  <a:srgbClr val="FF0000"/>
                </a:solidFill>
              </a:rPr>
              <a:t>On the 4</a:t>
            </a:r>
            <a:r>
              <a:rPr lang="en-AU" sz="2200" b="1" baseline="30000" dirty="0">
                <a:solidFill>
                  <a:srgbClr val="FF0000"/>
                </a:solidFill>
              </a:rPr>
              <a:t>th</a:t>
            </a:r>
            <a:r>
              <a:rPr lang="en-AU" sz="2200" b="1" dirty="0">
                <a:solidFill>
                  <a:srgbClr val="FF0000"/>
                </a:solidFill>
              </a:rPr>
              <a:t> of March 2025, the UNSC endorsed the 2025 SNA</a:t>
            </a:r>
          </a:p>
          <a:p>
            <a:pPr>
              <a:lnSpc>
                <a:spcPct val="100000"/>
              </a:lnSpc>
            </a:pPr>
            <a:r>
              <a:rPr lang="en-AU" sz="2200" dirty="0"/>
              <a:t>1,200+ pages white cover version, still subject to final editing, released immediately after the UNSC-meeting; see </a:t>
            </a:r>
            <a:r>
              <a:rPr lang="en-AU" sz="2200" dirty="0">
                <a:hlinkClick r:id="rId2"/>
              </a:rPr>
              <a:t>https://unstats.un.org/unsd/nationalaccount/docs/2025_SNA_Pre-edit.pdf</a:t>
            </a:r>
            <a:r>
              <a:rPr lang="en-AU" sz="2200" dirty="0"/>
              <a:t>. </a:t>
            </a:r>
          </a:p>
          <a:p>
            <a:endParaRPr lang="en-AU" dirty="0"/>
          </a:p>
          <a:p>
            <a:endParaRPr lang="en-AU" dirty="0"/>
          </a:p>
          <a:p>
            <a:endParaRPr lang="en-AU" dirty="0"/>
          </a:p>
        </p:txBody>
      </p:sp>
    </p:spTree>
    <p:extLst>
      <p:ext uri="{BB962C8B-B14F-4D97-AF65-F5344CB8AC3E}">
        <p14:creationId xmlns:p14="http://schemas.microsoft.com/office/powerpoint/2010/main" val="53399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Key relationships</a:t>
            </a:r>
          </a:p>
        </p:txBody>
      </p:sp>
      <p:sp>
        <p:nvSpPr>
          <p:cNvPr id="5" name="Content Placeholder 4">
            <a:extLst>
              <a:ext uri="{FF2B5EF4-FFF2-40B4-BE49-F238E27FC236}">
                <a16:creationId xmlns:a16="http://schemas.microsoft.com/office/drawing/2014/main" id="{15169583-0F7E-BDEF-BAEE-76D3C38BDA1B}"/>
              </a:ext>
            </a:extLst>
          </p:cNvPr>
          <p:cNvSpPr>
            <a:spLocks noGrp="1"/>
          </p:cNvSpPr>
          <p:nvPr>
            <p:ph idx="1"/>
          </p:nvPr>
        </p:nvSpPr>
        <p:spPr>
          <a:xfrm>
            <a:off x="4355169" y="415636"/>
            <a:ext cx="7698286" cy="6234545"/>
          </a:xfrm>
        </p:spPr>
        <p:txBody>
          <a:bodyPr>
            <a:normAutofit/>
          </a:bodyPr>
          <a:lstStyle/>
          <a:p>
            <a:pPr>
              <a:lnSpc>
                <a:spcPct val="100000"/>
              </a:lnSpc>
            </a:pPr>
            <a:r>
              <a:rPr lang="en-AU" sz="2400" dirty="0"/>
              <a:t>Close relationships with the </a:t>
            </a:r>
            <a:r>
              <a:rPr lang="en-AU" sz="2400" b="1" dirty="0">
                <a:solidFill>
                  <a:srgbClr val="0070C0"/>
                </a:solidFill>
              </a:rPr>
              <a:t>BPM update team</a:t>
            </a:r>
            <a:endParaRPr lang="en-AU" sz="2400" dirty="0"/>
          </a:p>
          <a:p>
            <a:pPr>
              <a:lnSpc>
                <a:spcPct val="100000"/>
              </a:lnSpc>
            </a:pPr>
            <a:r>
              <a:rPr lang="en-AU" sz="2400" dirty="0"/>
              <a:t>The </a:t>
            </a:r>
            <a:r>
              <a:rPr lang="en-AU" sz="2400" b="1" dirty="0">
                <a:solidFill>
                  <a:srgbClr val="0070C0"/>
                </a:solidFill>
              </a:rPr>
              <a:t>Regional Commissions </a:t>
            </a:r>
            <a:r>
              <a:rPr lang="en-AU" sz="2400" dirty="0"/>
              <a:t>are playing a valuable role in outreach</a:t>
            </a:r>
          </a:p>
          <a:p>
            <a:pPr>
              <a:lnSpc>
                <a:spcPct val="100000"/>
              </a:lnSpc>
            </a:pPr>
            <a:r>
              <a:rPr lang="en-AU" sz="2400" b="1" i="0" dirty="0">
                <a:solidFill>
                  <a:srgbClr val="0070C0"/>
                </a:solidFill>
                <a:effectLst/>
              </a:rPr>
              <a:t>GFS, MFS and SEEA communities </a:t>
            </a:r>
            <a:r>
              <a:rPr lang="en-AU" sz="2400" b="0" i="0" dirty="0">
                <a:solidFill>
                  <a:srgbClr val="000000"/>
                </a:solidFill>
                <a:effectLst/>
              </a:rPr>
              <a:t>have been closely involved in the update process as appropriate</a:t>
            </a:r>
          </a:p>
          <a:p>
            <a:pPr>
              <a:lnSpc>
                <a:spcPct val="100000"/>
              </a:lnSpc>
            </a:pPr>
            <a:r>
              <a:rPr lang="en-AU" sz="2400" dirty="0"/>
              <a:t>The </a:t>
            </a:r>
            <a:r>
              <a:rPr lang="en-AU" sz="2400" b="1" dirty="0">
                <a:solidFill>
                  <a:srgbClr val="0070C0"/>
                </a:solidFill>
              </a:rPr>
              <a:t>ILO</a:t>
            </a:r>
            <a:r>
              <a:rPr lang="en-AU" sz="2400" dirty="0"/>
              <a:t> has been involved in the drafting and review of chapter 16 (Labour) and the review of chapters 34 (Measuring Wellbeing) and 30 (Informal economy)</a:t>
            </a:r>
          </a:p>
          <a:p>
            <a:pPr>
              <a:lnSpc>
                <a:spcPct val="100000"/>
              </a:lnSpc>
            </a:pPr>
            <a:r>
              <a:rPr lang="en-AU" sz="2400" dirty="0"/>
              <a:t>The </a:t>
            </a:r>
            <a:r>
              <a:rPr lang="en-AU" sz="2400" b="1" dirty="0">
                <a:solidFill>
                  <a:srgbClr val="0070C0"/>
                </a:solidFill>
              </a:rPr>
              <a:t>UNSD (Time Use) </a:t>
            </a:r>
            <a:r>
              <a:rPr lang="en-AU" sz="2400" dirty="0"/>
              <a:t>has been involved in the drafting and review of chapter 34 (Measuring Wellbeing)</a:t>
            </a:r>
          </a:p>
          <a:p>
            <a:pPr>
              <a:lnSpc>
                <a:spcPct val="100000"/>
              </a:lnSpc>
            </a:pPr>
            <a:r>
              <a:rPr lang="en-AU" sz="2400" dirty="0"/>
              <a:t>The </a:t>
            </a:r>
            <a:r>
              <a:rPr lang="en-AU" sz="2400" b="1" dirty="0">
                <a:solidFill>
                  <a:srgbClr val="0070C0"/>
                </a:solidFill>
              </a:rPr>
              <a:t>ISIC and CPC update programs </a:t>
            </a:r>
            <a:r>
              <a:rPr lang="en-AU" sz="2400" dirty="0"/>
              <a:t>have considered SNA update issues as part of their review processes</a:t>
            </a:r>
          </a:p>
          <a:p>
            <a:pPr>
              <a:lnSpc>
                <a:spcPct val="100000"/>
              </a:lnSpc>
            </a:pPr>
            <a:r>
              <a:rPr lang="en-AU" sz="2400" dirty="0"/>
              <a:t>There is coordination between the SNA 2025 update and the </a:t>
            </a:r>
            <a:r>
              <a:rPr lang="en-AU" sz="2400" b="1" dirty="0">
                <a:solidFill>
                  <a:srgbClr val="0070C0"/>
                </a:solidFill>
              </a:rPr>
              <a:t>G20 Data Gaps Initiative (DGI)</a:t>
            </a:r>
          </a:p>
          <a:p>
            <a:endParaRPr lang="en-AU" dirty="0"/>
          </a:p>
        </p:txBody>
      </p:sp>
    </p:spTree>
    <p:extLst>
      <p:ext uri="{BB962C8B-B14F-4D97-AF65-F5344CB8AC3E}">
        <p14:creationId xmlns:p14="http://schemas.microsoft.com/office/powerpoint/2010/main" val="293394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B95B55-272F-134F-E249-CDB3A4E4FC2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106C072-67B0-459B-0C55-E2E352608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678DB2-6ADA-4DBD-74F3-CA256B851820}"/>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Impact on service statistics: general introduction</a:t>
            </a:r>
          </a:p>
        </p:txBody>
      </p:sp>
      <p:sp>
        <p:nvSpPr>
          <p:cNvPr id="5" name="Content Placeholder 4">
            <a:extLst>
              <a:ext uri="{FF2B5EF4-FFF2-40B4-BE49-F238E27FC236}">
                <a16:creationId xmlns:a16="http://schemas.microsoft.com/office/drawing/2014/main" id="{742C5D14-06BE-80B1-1148-B50D08151ADB}"/>
              </a:ext>
            </a:extLst>
          </p:cNvPr>
          <p:cNvSpPr>
            <a:spLocks noGrp="1"/>
          </p:cNvSpPr>
          <p:nvPr>
            <p:ph idx="1"/>
          </p:nvPr>
        </p:nvSpPr>
        <p:spPr>
          <a:xfrm>
            <a:off x="4355169" y="415636"/>
            <a:ext cx="7698286" cy="6234545"/>
          </a:xfrm>
        </p:spPr>
        <p:txBody>
          <a:bodyPr>
            <a:normAutofit fontScale="77500" lnSpcReduction="20000"/>
          </a:bodyPr>
          <a:lstStyle/>
          <a:p>
            <a:pPr marL="0" indent="0">
              <a:lnSpc>
                <a:spcPct val="110000"/>
              </a:lnSpc>
              <a:buNone/>
            </a:pPr>
            <a:r>
              <a:rPr lang="en-AU" sz="3100" b="1" dirty="0">
                <a:solidFill>
                  <a:schemeClr val="accent1"/>
                </a:solidFill>
              </a:rPr>
              <a:t>Changes to the 2008 SNA in relation to the measurement of services</a:t>
            </a:r>
            <a:r>
              <a:rPr lang="en-AU" sz="3100" dirty="0"/>
              <a:t>:</a:t>
            </a:r>
          </a:p>
          <a:p>
            <a:pPr>
              <a:lnSpc>
                <a:spcPct val="110000"/>
              </a:lnSpc>
            </a:pPr>
            <a:r>
              <a:rPr lang="en-AU" dirty="0"/>
              <a:t>Change in measurement of </a:t>
            </a:r>
            <a:r>
              <a:rPr lang="en-AU" b="1" dirty="0">
                <a:solidFill>
                  <a:schemeClr val="accent1"/>
                </a:solidFill>
              </a:rPr>
              <a:t>non-market services</a:t>
            </a:r>
          </a:p>
          <a:p>
            <a:pPr>
              <a:lnSpc>
                <a:spcPct val="110000"/>
              </a:lnSpc>
            </a:pPr>
            <a:r>
              <a:rPr lang="en-AU" dirty="0"/>
              <a:t>New guidance on </a:t>
            </a:r>
            <a:r>
              <a:rPr lang="en-AU" b="1" dirty="0">
                <a:solidFill>
                  <a:schemeClr val="accent1"/>
                </a:solidFill>
              </a:rPr>
              <a:t>digital services</a:t>
            </a:r>
          </a:p>
          <a:p>
            <a:pPr lvl="1">
              <a:lnSpc>
                <a:spcPct val="110000"/>
              </a:lnSpc>
            </a:pPr>
            <a:r>
              <a:rPr lang="en-AU" dirty="0"/>
              <a:t>Cloud computing</a:t>
            </a:r>
          </a:p>
          <a:p>
            <a:pPr lvl="1">
              <a:lnSpc>
                <a:spcPct val="110000"/>
              </a:lnSpc>
            </a:pPr>
            <a:r>
              <a:rPr lang="en-AU" dirty="0"/>
              <a:t>Data</a:t>
            </a:r>
          </a:p>
          <a:p>
            <a:pPr lvl="1">
              <a:lnSpc>
                <a:spcPct val="110000"/>
              </a:lnSpc>
            </a:pPr>
            <a:r>
              <a:rPr lang="en-AU" dirty="0"/>
              <a:t>Artificial intelligence</a:t>
            </a:r>
          </a:p>
          <a:p>
            <a:pPr lvl="1">
              <a:lnSpc>
                <a:spcPct val="110000"/>
              </a:lnSpc>
            </a:pPr>
            <a:r>
              <a:rPr lang="en-AU" dirty="0"/>
              <a:t>Digital platform services</a:t>
            </a:r>
          </a:p>
          <a:p>
            <a:pPr lvl="1">
              <a:lnSpc>
                <a:spcPct val="110000"/>
              </a:lnSpc>
            </a:pPr>
            <a:r>
              <a:rPr lang="en-AU" dirty="0"/>
              <a:t>Crypto assets</a:t>
            </a:r>
          </a:p>
          <a:p>
            <a:pPr>
              <a:lnSpc>
                <a:spcPct val="110000"/>
              </a:lnSpc>
            </a:pPr>
            <a:r>
              <a:rPr lang="en-AU" dirty="0"/>
              <a:t>Changes in guidance on </a:t>
            </a:r>
            <a:r>
              <a:rPr lang="en-AU" b="1" dirty="0">
                <a:solidFill>
                  <a:schemeClr val="accent1"/>
                </a:solidFill>
              </a:rPr>
              <a:t>financial services</a:t>
            </a:r>
            <a:r>
              <a:rPr lang="en-AU" dirty="0"/>
              <a:t>:</a:t>
            </a:r>
          </a:p>
          <a:p>
            <a:pPr lvl="1">
              <a:lnSpc>
                <a:spcPct val="110000"/>
              </a:lnSpc>
            </a:pPr>
            <a:r>
              <a:rPr lang="en-AU" dirty="0"/>
              <a:t>Central bank services</a:t>
            </a:r>
          </a:p>
          <a:p>
            <a:pPr lvl="1">
              <a:lnSpc>
                <a:spcPct val="110000"/>
              </a:lnSpc>
            </a:pPr>
            <a:r>
              <a:rPr lang="en-AU" dirty="0"/>
              <a:t>Implicit financial services on loans and deposits (formerly known as FISIM)</a:t>
            </a:r>
          </a:p>
          <a:p>
            <a:pPr lvl="1">
              <a:lnSpc>
                <a:spcPct val="110000"/>
              </a:lnSpc>
            </a:pPr>
            <a:r>
              <a:rPr lang="en-AU" dirty="0"/>
              <a:t>Factoring services</a:t>
            </a:r>
          </a:p>
          <a:p>
            <a:pPr lvl="1">
              <a:lnSpc>
                <a:spcPct val="110000"/>
              </a:lnSpc>
            </a:pPr>
            <a:r>
              <a:rPr lang="en-AU" dirty="0"/>
              <a:t>Investment fund and asset management services</a:t>
            </a:r>
          </a:p>
          <a:p>
            <a:pPr lvl="1">
              <a:lnSpc>
                <a:spcPct val="110000"/>
              </a:lnSpc>
            </a:pPr>
            <a:r>
              <a:rPr lang="en-AU" dirty="0"/>
              <a:t>Insurance and pension fund services</a:t>
            </a:r>
          </a:p>
          <a:p>
            <a:pPr lvl="1">
              <a:lnSpc>
                <a:spcPct val="110000"/>
              </a:lnSpc>
            </a:pPr>
            <a:r>
              <a:rPr lang="en-AU" dirty="0"/>
              <a:t>Islamic finance (new chapter 26) =&gt; Not further discussed in detail</a:t>
            </a:r>
          </a:p>
          <a:p>
            <a:endParaRPr lang="en-AU" dirty="0"/>
          </a:p>
        </p:txBody>
      </p:sp>
    </p:spTree>
    <p:extLst>
      <p:ext uri="{BB962C8B-B14F-4D97-AF65-F5344CB8AC3E}">
        <p14:creationId xmlns:p14="http://schemas.microsoft.com/office/powerpoint/2010/main" val="383820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8C473E-68E4-F840-9A60-506773B45C2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F221BBB-BE33-826A-5B46-C2BC29EE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9FF32A-4982-5320-5BA7-4A07E2466A14}"/>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Impact on service statistics: general introduction</a:t>
            </a:r>
          </a:p>
        </p:txBody>
      </p:sp>
      <p:sp>
        <p:nvSpPr>
          <p:cNvPr id="5" name="Content Placeholder 4">
            <a:extLst>
              <a:ext uri="{FF2B5EF4-FFF2-40B4-BE49-F238E27FC236}">
                <a16:creationId xmlns:a16="http://schemas.microsoft.com/office/drawing/2014/main" id="{928863EB-FA37-7D67-1855-93A63F0E0DBC}"/>
              </a:ext>
            </a:extLst>
          </p:cNvPr>
          <p:cNvSpPr>
            <a:spLocks noGrp="1"/>
          </p:cNvSpPr>
          <p:nvPr>
            <p:ph idx="1"/>
          </p:nvPr>
        </p:nvSpPr>
        <p:spPr>
          <a:xfrm>
            <a:off x="4355169" y="415636"/>
            <a:ext cx="7698286" cy="6234545"/>
          </a:xfrm>
        </p:spPr>
        <p:txBody>
          <a:bodyPr>
            <a:normAutofit/>
          </a:bodyPr>
          <a:lstStyle/>
          <a:p>
            <a:pPr marL="0" indent="0">
              <a:lnSpc>
                <a:spcPct val="110000"/>
              </a:lnSpc>
              <a:buNone/>
            </a:pPr>
            <a:r>
              <a:rPr lang="en-AU" sz="2400" b="1" dirty="0">
                <a:solidFill>
                  <a:schemeClr val="accent1"/>
                </a:solidFill>
              </a:rPr>
              <a:t>Changes to the 2008 SNA in relation to the measurement of services</a:t>
            </a:r>
            <a:r>
              <a:rPr lang="en-AU" sz="2400" dirty="0"/>
              <a:t>:</a:t>
            </a:r>
          </a:p>
          <a:p>
            <a:pPr>
              <a:lnSpc>
                <a:spcPct val="110000"/>
              </a:lnSpc>
            </a:pPr>
            <a:r>
              <a:rPr lang="en-AU" sz="2400" dirty="0"/>
              <a:t>Other issues related to the measurement of services</a:t>
            </a:r>
          </a:p>
          <a:p>
            <a:pPr lvl="1">
              <a:lnSpc>
                <a:spcPct val="110000"/>
              </a:lnSpc>
            </a:pPr>
            <a:r>
              <a:rPr lang="en-AU" sz="2000" dirty="0"/>
              <a:t>Treatment of </a:t>
            </a:r>
            <a:r>
              <a:rPr lang="en-AU" sz="2000" b="1" dirty="0">
                <a:solidFill>
                  <a:schemeClr val="accent1"/>
                </a:solidFill>
              </a:rPr>
              <a:t>travel packages and health-related travel</a:t>
            </a:r>
          </a:p>
          <a:p>
            <a:pPr lvl="1">
              <a:lnSpc>
                <a:spcPct val="110000"/>
              </a:lnSpc>
            </a:pPr>
            <a:r>
              <a:rPr lang="en-AU" sz="2000" dirty="0"/>
              <a:t>Treatment of </a:t>
            </a:r>
            <a:r>
              <a:rPr lang="en-AU" sz="2000" b="1" dirty="0">
                <a:solidFill>
                  <a:schemeClr val="accent1"/>
                </a:solidFill>
              </a:rPr>
              <a:t>stability fees</a:t>
            </a:r>
          </a:p>
          <a:p>
            <a:pPr lvl="1">
              <a:lnSpc>
                <a:spcPct val="110000"/>
              </a:lnSpc>
            </a:pPr>
            <a:r>
              <a:rPr lang="en-AU" sz="2000" b="1" dirty="0">
                <a:solidFill>
                  <a:schemeClr val="accent1"/>
                </a:solidFill>
              </a:rPr>
              <a:t>Distinction between taxes and services</a:t>
            </a:r>
          </a:p>
          <a:p>
            <a:pPr lvl="1">
              <a:lnSpc>
                <a:spcPct val="110000"/>
              </a:lnSpc>
            </a:pPr>
            <a:r>
              <a:rPr lang="en-AU" sz="2000" b="1" dirty="0">
                <a:solidFill>
                  <a:schemeClr val="accent1"/>
                </a:solidFill>
              </a:rPr>
              <a:t>Rerouting of transactions through government</a:t>
            </a:r>
          </a:p>
          <a:p>
            <a:pPr>
              <a:lnSpc>
                <a:spcPct val="110000"/>
              </a:lnSpc>
            </a:pPr>
            <a:r>
              <a:rPr lang="en-AU" sz="2400" dirty="0"/>
              <a:t>More detailed guidance on </a:t>
            </a:r>
            <a:r>
              <a:rPr lang="en-AU" sz="2400" b="1" dirty="0">
                <a:solidFill>
                  <a:schemeClr val="accent1"/>
                </a:solidFill>
              </a:rPr>
              <a:t>volume and price measurement</a:t>
            </a:r>
          </a:p>
          <a:p>
            <a:pPr>
              <a:lnSpc>
                <a:spcPct val="110000"/>
              </a:lnSpc>
            </a:pPr>
            <a:r>
              <a:rPr lang="en-AU" sz="2400" dirty="0"/>
              <a:t>NB:</a:t>
            </a:r>
            <a:r>
              <a:rPr lang="en-AU" sz="2400" b="1" dirty="0">
                <a:solidFill>
                  <a:schemeClr val="accent1"/>
                </a:solidFill>
              </a:rPr>
              <a:t> Household production of electricity </a:t>
            </a:r>
            <a:r>
              <a:rPr lang="en-AU" sz="2400" dirty="0"/>
              <a:t>(solar panels and wind power plants) </a:t>
            </a:r>
            <a:r>
              <a:rPr lang="en-AU" sz="2400" b="1" dirty="0">
                <a:solidFill>
                  <a:schemeClr val="accent1"/>
                </a:solidFill>
              </a:rPr>
              <a:t>and production of heat </a:t>
            </a:r>
            <a:r>
              <a:rPr lang="en-AU" sz="2400" dirty="0"/>
              <a:t>(geothermal heat or heat pumps)</a:t>
            </a:r>
          </a:p>
          <a:p>
            <a:endParaRPr lang="en-AU" dirty="0"/>
          </a:p>
        </p:txBody>
      </p:sp>
    </p:spTree>
    <p:extLst>
      <p:ext uri="{BB962C8B-B14F-4D97-AF65-F5344CB8AC3E}">
        <p14:creationId xmlns:p14="http://schemas.microsoft.com/office/powerpoint/2010/main" val="163441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54104-1FE1-FF42-9F80-83445C22167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9823939-6753-F7E2-4638-3A7B1DD5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475461-A3DB-54E4-FC4E-203A73641049}"/>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 in measurement of non-market services</a:t>
            </a:r>
          </a:p>
        </p:txBody>
      </p:sp>
      <p:sp>
        <p:nvSpPr>
          <p:cNvPr id="5" name="Content Placeholder 4">
            <a:extLst>
              <a:ext uri="{FF2B5EF4-FFF2-40B4-BE49-F238E27FC236}">
                <a16:creationId xmlns:a16="http://schemas.microsoft.com/office/drawing/2014/main" id="{884EE4C8-42A3-C62C-1F0D-C423FEFAD195}"/>
              </a:ext>
            </a:extLst>
          </p:cNvPr>
          <p:cNvSpPr>
            <a:spLocks noGrp="1"/>
          </p:cNvSpPr>
          <p:nvPr>
            <p:ph idx="1"/>
          </p:nvPr>
        </p:nvSpPr>
        <p:spPr>
          <a:xfrm>
            <a:off x="4355169" y="415636"/>
            <a:ext cx="7698286" cy="6322048"/>
          </a:xfrm>
        </p:spPr>
        <p:txBody>
          <a:bodyPr>
            <a:normAutofit lnSpcReduction="10000"/>
          </a:bodyPr>
          <a:lstStyle/>
          <a:p>
            <a:pPr marL="0" indent="0">
              <a:lnSpc>
                <a:spcPct val="120000"/>
              </a:lnSpc>
              <a:buNone/>
            </a:pPr>
            <a:r>
              <a:rPr lang="en-AU" b="1" dirty="0">
                <a:solidFill>
                  <a:schemeClr val="accent1"/>
                </a:solidFill>
              </a:rPr>
              <a:t>A more consistent application of the sum of costs method</a:t>
            </a:r>
          </a:p>
          <a:p>
            <a:pPr>
              <a:lnSpc>
                <a:spcPct val="120000"/>
              </a:lnSpc>
            </a:pPr>
            <a:r>
              <a:rPr lang="en-AU" dirty="0"/>
              <a:t>No market prices available for non-market services, such as those provided by government</a:t>
            </a:r>
          </a:p>
          <a:p>
            <a:pPr>
              <a:lnSpc>
                <a:spcPct val="120000"/>
              </a:lnSpc>
            </a:pPr>
            <a:r>
              <a:rPr lang="en-AU" b="1" dirty="0">
                <a:solidFill>
                  <a:schemeClr val="accent1"/>
                </a:solidFill>
              </a:rPr>
              <a:t>Value of non-market services approximated by the sum of costs</a:t>
            </a:r>
            <a:r>
              <a:rPr lang="en-AU" dirty="0"/>
              <a:t>; according to 2008 SNA:</a:t>
            </a:r>
          </a:p>
          <a:p>
            <a:pPr lvl="1">
              <a:lnSpc>
                <a:spcPct val="120000"/>
              </a:lnSpc>
            </a:pPr>
            <a:r>
              <a:rPr lang="en-AU" dirty="0"/>
              <a:t>Intermediate consumption</a:t>
            </a:r>
          </a:p>
          <a:p>
            <a:pPr lvl="1">
              <a:lnSpc>
                <a:spcPct val="120000"/>
              </a:lnSpc>
            </a:pPr>
            <a:r>
              <a:rPr lang="en-AU" dirty="0"/>
              <a:t>Remuneration of employees</a:t>
            </a:r>
          </a:p>
          <a:p>
            <a:pPr lvl="1">
              <a:lnSpc>
                <a:spcPct val="120000"/>
              </a:lnSpc>
            </a:pPr>
            <a:r>
              <a:rPr lang="en-AU" dirty="0"/>
              <a:t>Other taxes (less subsidies) on production</a:t>
            </a:r>
          </a:p>
          <a:p>
            <a:pPr lvl="1">
              <a:lnSpc>
                <a:spcPct val="120000"/>
              </a:lnSpc>
            </a:pPr>
            <a:r>
              <a:rPr lang="en-AU" dirty="0"/>
              <a:t>Depreciation of fixed capital</a:t>
            </a:r>
          </a:p>
          <a:p>
            <a:pPr>
              <a:lnSpc>
                <a:spcPct val="120000"/>
              </a:lnSpc>
            </a:pPr>
            <a:r>
              <a:rPr lang="en-AU" dirty="0"/>
              <a:t>Different from the method applied for own-account production by market producers</a:t>
            </a:r>
          </a:p>
        </p:txBody>
      </p:sp>
    </p:spTree>
    <p:extLst>
      <p:ext uri="{BB962C8B-B14F-4D97-AF65-F5344CB8AC3E}">
        <p14:creationId xmlns:p14="http://schemas.microsoft.com/office/powerpoint/2010/main" val="128663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E9BC20-501F-C608-499F-32909ED34D9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3E9FDD1A-4694-04A6-0ACB-B115F67DF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75A30B-6C55-1DF6-7774-ECBA8971859C}"/>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 in measurement of non-market services</a:t>
            </a:r>
          </a:p>
        </p:txBody>
      </p:sp>
      <p:sp>
        <p:nvSpPr>
          <p:cNvPr id="5" name="Content Placeholder 4">
            <a:extLst>
              <a:ext uri="{FF2B5EF4-FFF2-40B4-BE49-F238E27FC236}">
                <a16:creationId xmlns:a16="http://schemas.microsoft.com/office/drawing/2014/main" id="{E3AC2ABB-3518-2A1C-BEC8-1560B8D9EC1B}"/>
              </a:ext>
            </a:extLst>
          </p:cNvPr>
          <p:cNvSpPr>
            <a:spLocks noGrp="1"/>
          </p:cNvSpPr>
          <p:nvPr>
            <p:ph idx="1"/>
          </p:nvPr>
        </p:nvSpPr>
        <p:spPr>
          <a:xfrm>
            <a:off x="4355169" y="415636"/>
            <a:ext cx="7698286" cy="6322048"/>
          </a:xfrm>
        </p:spPr>
        <p:txBody>
          <a:bodyPr>
            <a:normAutofit fontScale="77500" lnSpcReduction="20000"/>
          </a:bodyPr>
          <a:lstStyle/>
          <a:p>
            <a:pPr marL="0" indent="0">
              <a:lnSpc>
                <a:spcPct val="120000"/>
              </a:lnSpc>
              <a:buNone/>
            </a:pPr>
            <a:r>
              <a:rPr lang="en-AU" b="1" dirty="0">
                <a:solidFill>
                  <a:schemeClr val="accent1"/>
                </a:solidFill>
              </a:rPr>
              <a:t>A more consistent application of the sum of costs method</a:t>
            </a:r>
          </a:p>
          <a:p>
            <a:pPr>
              <a:lnSpc>
                <a:spcPct val="120000"/>
              </a:lnSpc>
            </a:pPr>
            <a:r>
              <a:rPr lang="en-AU" dirty="0"/>
              <a:t>Two cost elements made more generic for market and non-market:</a:t>
            </a:r>
          </a:p>
          <a:p>
            <a:pPr lvl="1">
              <a:lnSpc>
                <a:spcPct val="120000"/>
              </a:lnSpc>
            </a:pPr>
            <a:r>
              <a:rPr lang="en-AU" b="1" dirty="0">
                <a:solidFill>
                  <a:schemeClr val="accent1"/>
                </a:solidFill>
              </a:rPr>
              <a:t>Depreciation (and depletion where relevant) related to capital used in production</a:t>
            </a:r>
            <a:r>
              <a:rPr lang="en-AU" dirty="0"/>
              <a:t>; however, depletion is considered to be hardly relevant</a:t>
            </a:r>
          </a:p>
          <a:p>
            <a:pPr lvl="1">
              <a:lnSpc>
                <a:spcPct val="120000"/>
              </a:lnSpc>
            </a:pPr>
            <a:r>
              <a:rPr lang="en-AU" dirty="0"/>
              <a:t>Net return to capital, not only fixed capital </a:t>
            </a:r>
          </a:p>
          <a:p>
            <a:pPr>
              <a:lnSpc>
                <a:spcPct val="120000"/>
              </a:lnSpc>
            </a:pPr>
            <a:r>
              <a:rPr lang="en-AU" dirty="0"/>
              <a:t>One cost element added for market and non-market:</a:t>
            </a:r>
          </a:p>
          <a:p>
            <a:pPr lvl="1">
              <a:lnSpc>
                <a:spcPct val="120000"/>
              </a:lnSpc>
            </a:pPr>
            <a:r>
              <a:rPr lang="en-AU" b="1" dirty="0">
                <a:solidFill>
                  <a:schemeClr val="accent1"/>
                </a:solidFill>
              </a:rPr>
              <a:t>Rent payable on the use of (rented) non-produced non-financial assets</a:t>
            </a:r>
            <a:endParaRPr lang="en-AU" dirty="0"/>
          </a:p>
          <a:p>
            <a:pPr>
              <a:lnSpc>
                <a:spcPct val="120000"/>
              </a:lnSpc>
            </a:pPr>
            <a:r>
              <a:rPr lang="en-AU" dirty="0"/>
              <a:t>In addition, one cost element added for non-market producers:</a:t>
            </a:r>
          </a:p>
          <a:p>
            <a:pPr lvl="1">
              <a:lnSpc>
                <a:spcPct val="120000"/>
              </a:lnSpc>
            </a:pPr>
            <a:r>
              <a:rPr lang="en-AU" b="1" dirty="0">
                <a:solidFill>
                  <a:schemeClr val="accent1"/>
                </a:solidFill>
              </a:rPr>
              <a:t>Net return to capital used in production</a:t>
            </a:r>
          </a:p>
          <a:p>
            <a:pPr lvl="2">
              <a:lnSpc>
                <a:spcPct val="120000"/>
              </a:lnSpc>
            </a:pPr>
            <a:r>
              <a:rPr lang="en-AU" sz="2400" dirty="0"/>
              <a:t>Agreement that net return to capital for city parks and historical monuments excluded, on pragmatic grounds</a:t>
            </a:r>
          </a:p>
          <a:p>
            <a:pPr lvl="2">
              <a:lnSpc>
                <a:spcPct val="120000"/>
              </a:lnSpc>
            </a:pPr>
            <a:r>
              <a:rPr lang="en-AU" sz="2400" dirty="0"/>
              <a:t>Some discussion on whether nominal or real rate of return should be used</a:t>
            </a:r>
          </a:p>
          <a:p>
            <a:pPr lvl="2">
              <a:lnSpc>
                <a:spcPct val="120000"/>
              </a:lnSpc>
            </a:pPr>
            <a:r>
              <a:rPr lang="en-AU" sz="2400" dirty="0"/>
              <a:t>Some discussion on whether or not a net return to capital should also be applied to certain parts of land</a:t>
            </a:r>
          </a:p>
        </p:txBody>
      </p:sp>
    </p:spTree>
    <p:extLst>
      <p:ext uri="{BB962C8B-B14F-4D97-AF65-F5344CB8AC3E}">
        <p14:creationId xmlns:p14="http://schemas.microsoft.com/office/powerpoint/2010/main" val="301845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D78545-6E99-E248-CEE1-445FF54B6C4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1424383-FED6-2CA2-0DAC-6F159836B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304A89-0455-DC30-1EBA-DD2CA326DD3F}"/>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cloud computing products</a:t>
            </a:r>
          </a:p>
        </p:txBody>
      </p:sp>
      <p:sp>
        <p:nvSpPr>
          <p:cNvPr id="5" name="Content Placeholder 4">
            <a:extLst>
              <a:ext uri="{FF2B5EF4-FFF2-40B4-BE49-F238E27FC236}">
                <a16:creationId xmlns:a16="http://schemas.microsoft.com/office/drawing/2014/main" id="{DE4F8B0B-3FD7-7421-DCD5-C2613CCD895F}"/>
              </a:ext>
            </a:extLst>
          </p:cNvPr>
          <p:cNvSpPr>
            <a:spLocks noGrp="1"/>
          </p:cNvSpPr>
          <p:nvPr>
            <p:ph idx="1"/>
          </p:nvPr>
        </p:nvSpPr>
        <p:spPr>
          <a:xfrm>
            <a:off x="4355169" y="415636"/>
            <a:ext cx="7698286" cy="6234545"/>
          </a:xfrm>
        </p:spPr>
        <p:txBody>
          <a:bodyPr>
            <a:normAutofit fontScale="92500"/>
          </a:bodyPr>
          <a:lstStyle/>
          <a:p>
            <a:pPr>
              <a:lnSpc>
                <a:spcPct val="100000"/>
              </a:lnSpc>
            </a:pPr>
            <a:r>
              <a:rPr lang="en-US" sz="2600" b="1" dirty="0">
                <a:solidFill>
                  <a:schemeClr val="accent1"/>
                </a:solidFill>
              </a:rPr>
              <a:t>Infrastructure-as-a-service (IaaS), </a:t>
            </a:r>
            <a:r>
              <a:rPr lang="en-US" sz="2600" dirty="0"/>
              <a:t>which gives the user on-demand access to hardware such as a virtual server</a:t>
            </a:r>
          </a:p>
          <a:p>
            <a:pPr>
              <a:lnSpc>
                <a:spcPct val="100000"/>
              </a:lnSpc>
            </a:pPr>
            <a:r>
              <a:rPr lang="en-US" sz="2600" b="1" dirty="0">
                <a:solidFill>
                  <a:schemeClr val="accent1"/>
                </a:solidFill>
              </a:rPr>
              <a:t>Platform-as-a-service (PaaS), </a:t>
            </a:r>
            <a:r>
              <a:rPr lang="en-US" sz="2600" dirty="0"/>
              <a:t>which also includes access to a software platform</a:t>
            </a:r>
          </a:p>
          <a:p>
            <a:pPr>
              <a:lnSpc>
                <a:spcPct val="100000"/>
              </a:lnSpc>
            </a:pPr>
            <a:r>
              <a:rPr lang="en-US" sz="2600" b="1" dirty="0">
                <a:solidFill>
                  <a:schemeClr val="accent1"/>
                </a:solidFill>
              </a:rPr>
              <a:t>Software-as-a-service (SaaS),</a:t>
            </a:r>
            <a:r>
              <a:rPr lang="en-US" sz="2600" dirty="0"/>
              <a:t> which includes access to the application software</a:t>
            </a:r>
          </a:p>
          <a:p>
            <a:pPr>
              <a:lnSpc>
                <a:spcPct val="100000"/>
              </a:lnSpc>
            </a:pPr>
            <a:r>
              <a:rPr lang="en-US" sz="2600" dirty="0"/>
              <a:t>Users of IaaS or PaaS provide their own software license, or software original</a:t>
            </a:r>
          </a:p>
          <a:p>
            <a:pPr>
              <a:lnSpc>
                <a:spcPct val="100000"/>
              </a:lnSpc>
            </a:pPr>
            <a:r>
              <a:rPr lang="en-US" sz="2600" b="1" dirty="0">
                <a:solidFill>
                  <a:schemeClr val="accent1"/>
                </a:solidFill>
              </a:rPr>
              <a:t>Function-as-a-service (</a:t>
            </a:r>
            <a:r>
              <a:rPr lang="en-US" sz="2600" b="1" dirty="0" err="1">
                <a:solidFill>
                  <a:schemeClr val="accent1"/>
                </a:solidFill>
              </a:rPr>
              <a:t>FaaS</a:t>
            </a:r>
            <a:r>
              <a:rPr lang="en-US" sz="2600" b="1" dirty="0">
                <a:solidFill>
                  <a:schemeClr val="accent1"/>
                </a:solidFill>
              </a:rPr>
              <a:t>) </a:t>
            </a:r>
            <a:r>
              <a:rPr lang="en-US" sz="2600" dirty="0"/>
              <a:t>is a simplified type of PaaS that allows application functionalities to be executed in response to events</a:t>
            </a:r>
          </a:p>
          <a:p>
            <a:pPr>
              <a:lnSpc>
                <a:spcPct val="100000"/>
              </a:lnSpc>
            </a:pPr>
            <a:r>
              <a:rPr lang="en-US" sz="2600" b="1" dirty="0">
                <a:solidFill>
                  <a:schemeClr val="accent1"/>
                </a:solidFill>
              </a:rPr>
              <a:t>Business-process-as-a-service (</a:t>
            </a:r>
            <a:r>
              <a:rPr lang="en-US" sz="2600" b="1" dirty="0" err="1">
                <a:solidFill>
                  <a:schemeClr val="accent1"/>
                </a:solidFill>
              </a:rPr>
              <a:t>BPaaS</a:t>
            </a:r>
            <a:r>
              <a:rPr lang="en-US" sz="2600" b="1" dirty="0">
                <a:solidFill>
                  <a:schemeClr val="accent1"/>
                </a:solidFill>
              </a:rPr>
              <a:t>)</a:t>
            </a:r>
            <a:r>
              <a:rPr lang="en-US" sz="2600" dirty="0"/>
              <a:t> enables organizations to automate business processes using cloud computing software and platforms (i.e., </a:t>
            </a:r>
            <a:r>
              <a:rPr lang="nl-NL" sz="2600" dirty="0"/>
              <a:t>SaaS </a:t>
            </a:r>
            <a:r>
              <a:rPr lang="nl-NL" sz="2600" dirty="0" err="1"/>
              <a:t>and</a:t>
            </a:r>
            <a:r>
              <a:rPr lang="nl-NL" sz="2600" dirty="0"/>
              <a:t> PaaS)</a:t>
            </a:r>
            <a:endParaRPr lang="en-AU" sz="2600" dirty="0"/>
          </a:p>
        </p:txBody>
      </p:sp>
    </p:spTree>
    <p:extLst>
      <p:ext uri="{BB962C8B-B14F-4D97-AF65-F5344CB8AC3E}">
        <p14:creationId xmlns:p14="http://schemas.microsoft.com/office/powerpoint/2010/main" val="132935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A45AD9-64C6-CBFD-CEDB-18A36481D46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D6A80F3-AE88-BA27-6CA9-AF868D751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EC457E-35E0-647E-7352-85ABB1608B7D}"/>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cloud computing services</a:t>
            </a:r>
          </a:p>
        </p:txBody>
      </p:sp>
      <p:sp>
        <p:nvSpPr>
          <p:cNvPr id="5" name="Content Placeholder 4">
            <a:extLst>
              <a:ext uri="{FF2B5EF4-FFF2-40B4-BE49-F238E27FC236}">
                <a16:creationId xmlns:a16="http://schemas.microsoft.com/office/drawing/2014/main" id="{2ADBB401-AE6A-6205-4CE1-CE694B16A916}"/>
              </a:ext>
            </a:extLst>
          </p:cNvPr>
          <p:cNvSpPr>
            <a:spLocks noGrp="1"/>
          </p:cNvSpPr>
          <p:nvPr>
            <p:ph idx="1"/>
          </p:nvPr>
        </p:nvSpPr>
        <p:spPr>
          <a:xfrm>
            <a:off x="4355169" y="415636"/>
            <a:ext cx="7698286" cy="6234545"/>
          </a:xfrm>
        </p:spPr>
        <p:txBody>
          <a:bodyPr>
            <a:normAutofit fontScale="92500" lnSpcReduction="10000"/>
          </a:bodyPr>
          <a:lstStyle/>
          <a:p>
            <a:pPr>
              <a:lnSpc>
                <a:spcPct val="110000"/>
              </a:lnSpc>
            </a:pPr>
            <a:r>
              <a:rPr lang="en-GB" sz="2600" noProof="0" dirty="0"/>
              <a:t>Cloud computing is </a:t>
            </a:r>
            <a:r>
              <a:rPr lang="en-GB" sz="2600" b="1" noProof="0" dirty="0">
                <a:solidFill>
                  <a:schemeClr val="accent1"/>
                </a:solidFill>
              </a:rPr>
              <a:t>part of a broader shift to remote computing that also includes the growth of co-location and hosting services</a:t>
            </a:r>
          </a:p>
          <a:p>
            <a:pPr>
              <a:lnSpc>
                <a:spcPct val="110000"/>
              </a:lnSpc>
            </a:pPr>
            <a:r>
              <a:rPr lang="en-GB" sz="2600" noProof="0" dirty="0"/>
              <a:t>Remote data centres can </a:t>
            </a:r>
            <a:r>
              <a:rPr lang="en-GB" sz="2600" b="1" noProof="0" dirty="0">
                <a:solidFill>
                  <a:schemeClr val="accent1"/>
                </a:solidFill>
              </a:rPr>
              <a:t>offer advantages such as physical infrastructure that supports large-scale computing, high network bandwidth and optimized connectivity, low cost, and security</a:t>
            </a:r>
          </a:p>
          <a:p>
            <a:pPr>
              <a:lnSpc>
                <a:spcPct val="110000"/>
              </a:lnSpc>
            </a:pPr>
            <a:r>
              <a:rPr lang="en-GB" sz="2600" noProof="0" dirty="0"/>
              <a:t>To benefit from such advantages, IT users may lease space for their equipment in a colocation datacentre, or they may lease servers and other ICT equipment from a supplier of managed or unmanaged hosting services</a:t>
            </a:r>
          </a:p>
          <a:p>
            <a:pPr>
              <a:lnSpc>
                <a:spcPct val="110000"/>
              </a:lnSpc>
            </a:pPr>
            <a:r>
              <a:rPr lang="en-GB" sz="2600" b="1" noProof="0" dirty="0">
                <a:solidFill>
                  <a:schemeClr val="accent1"/>
                </a:solidFill>
              </a:rPr>
              <a:t>IT users often consume a combination of the three types of remote computing services </a:t>
            </a:r>
            <a:r>
              <a:rPr lang="en-GB" sz="2600" noProof="0" dirty="0"/>
              <a:t>– for example, their co-located or hosted equipment may connect with a supplier of cloud computing ser</a:t>
            </a:r>
            <a:r>
              <a:rPr lang="en-GB" noProof="0" dirty="0"/>
              <a:t>vice</a:t>
            </a:r>
          </a:p>
        </p:txBody>
      </p:sp>
    </p:spTree>
    <p:extLst>
      <p:ext uri="{BB962C8B-B14F-4D97-AF65-F5344CB8AC3E}">
        <p14:creationId xmlns:p14="http://schemas.microsoft.com/office/powerpoint/2010/main" val="129806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F892FF-F173-6135-063B-1E20AB5A1B5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051B7B0-A1B2-5565-2BC9-E61825C47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42554E-76A6-B57D-A09F-46554782634D}"/>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cloud computing services</a:t>
            </a:r>
          </a:p>
        </p:txBody>
      </p:sp>
      <p:sp>
        <p:nvSpPr>
          <p:cNvPr id="5" name="Content Placeholder 4">
            <a:extLst>
              <a:ext uri="{FF2B5EF4-FFF2-40B4-BE49-F238E27FC236}">
                <a16:creationId xmlns:a16="http://schemas.microsoft.com/office/drawing/2014/main" id="{533E032E-C9BC-BCD0-C672-D806463B5E36}"/>
              </a:ext>
            </a:extLst>
          </p:cNvPr>
          <p:cNvSpPr>
            <a:spLocks noGrp="1"/>
          </p:cNvSpPr>
          <p:nvPr>
            <p:ph idx="1"/>
          </p:nvPr>
        </p:nvSpPr>
        <p:spPr>
          <a:xfrm>
            <a:off x="4355169" y="415636"/>
            <a:ext cx="7698286" cy="6234545"/>
          </a:xfrm>
        </p:spPr>
        <p:txBody>
          <a:bodyPr>
            <a:normAutofit fontScale="92500" lnSpcReduction="10000"/>
          </a:bodyPr>
          <a:lstStyle/>
          <a:p>
            <a:pPr>
              <a:lnSpc>
                <a:spcPct val="120000"/>
              </a:lnSpc>
            </a:pPr>
            <a:r>
              <a:rPr lang="en-GB" noProof="0" dirty="0"/>
              <a:t>Cloud computing </a:t>
            </a:r>
            <a:r>
              <a:rPr lang="en-GB" b="1" noProof="0" dirty="0">
                <a:solidFill>
                  <a:schemeClr val="accent1"/>
                </a:solidFill>
              </a:rPr>
              <a:t>users with a long-term contract for dedicated access to a server in a cloud computing data centre </a:t>
            </a:r>
            <a:r>
              <a:rPr lang="en-GB" noProof="0" dirty="0"/>
              <a:t>are considered to be economic owners of the server if the operating risk is borne by the user, </a:t>
            </a:r>
            <a:r>
              <a:rPr lang="en-GB" b="1" noProof="0" dirty="0">
                <a:solidFill>
                  <a:schemeClr val="accent1"/>
                </a:solidFill>
              </a:rPr>
              <a:t>making the contract a financial lease</a:t>
            </a:r>
          </a:p>
          <a:p>
            <a:pPr>
              <a:lnSpc>
                <a:spcPct val="120000"/>
              </a:lnSpc>
            </a:pPr>
            <a:r>
              <a:rPr lang="en-GB" noProof="0" dirty="0"/>
              <a:t>Cloud computing users may also hold </a:t>
            </a:r>
            <a:r>
              <a:rPr lang="en-GB" b="1" noProof="0" dirty="0">
                <a:solidFill>
                  <a:schemeClr val="accent1"/>
                </a:solidFill>
              </a:rPr>
              <a:t>long-term licenses </a:t>
            </a:r>
            <a:r>
              <a:rPr lang="en-GB" noProof="0" dirty="0"/>
              <a:t>for a software product that they access in the cloud; if the term of the software license is </a:t>
            </a:r>
            <a:r>
              <a:rPr lang="en-GB" b="1" noProof="0" dirty="0">
                <a:solidFill>
                  <a:schemeClr val="accent1"/>
                </a:solidFill>
              </a:rPr>
              <a:t>more than a year, the license conceptually represents a software asset of the user</a:t>
            </a:r>
          </a:p>
          <a:p>
            <a:pPr>
              <a:lnSpc>
                <a:spcPct val="120000"/>
              </a:lnSpc>
            </a:pPr>
            <a:r>
              <a:rPr lang="en-GB" noProof="0" dirty="0"/>
              <a:t>One-year software licenses that automatically renew are also treated on the same lines, for practical reasons</a:t>
            </a:r>
          </a:p>
        </p:txBody>
      </p:sp>
    </p:spTree>
    <p:extLst>
      <p:ext uri="{BB962C8B-B14F-4D97-AF65-F5344CB8AC3E}">
        <p14:creationId xmlns:p14="http://schemas.microsoft.com/office/powerpoint/2010/main" val="151713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A short reminder</a:t>
            </a:r>
          </a:p>
        </p:txBody>
      </p:sp>
      <p:sp>
        <p:nvSpPr>
          <p:cNvPr id="4" name="Content Placeholder 3">
            <a:extLst>
              <a:ext uri="{FF2B5EF4-FFF2-40B4-BE49-F238E27FC236}">
                <a16:creationId xmlns:a16="http://schemas.microsoft.com/office/drawing/2014/main" id="{AA100C88-41C4-1195-D86D-E4877F09750A}"/>
              </a:ext>
            </a:extLst>
          </p:cNvPr>
          <p:cNvSpPr>
            <a:spLocks noGrp="1"/>
          </p:cNvSpPr>
          <p:nvPr>
            <p:ph idx="1"/>
          </p:nvPr>
        </p:nvSpPr>
        <p:spPr>
          <a:xfrm>
            <a:off x="4393362" y="455682"/>
            <a:ext cx="7351335" cy="6210794"/>
          </a:xfrm>
        </p:spPr>
        <p:txBody>
          <a:bodyPr>
            <a:normAutofit lnSpcReduction="10000"/>
          </a:bodyPr>
          <a:lstStyle/>
          <a:p>
            <a:pPr marL="0" indent="0">
              <a:lnSpc>
                <a:spcPct val="100000"/>
              </a:lnSpc>
              <a:buNone/>
            </a:pPr>
            <a:r>
              <a:rPr lang="en-AU" b="1" dirty="0">
                <a:solidFill>
                  <a:schemeClr val="accent1"/>
                </a:solidFill>
              </a:rPr>
              <a:t>Why an update of the 2008 SNA (and BPM6)?</a:t>
            </a:r>
          </a:p>
          <a:p>
            <a:pPr>
              <a:lnSpc>
                <a:spcPct val="100000"/>
              </a:lnSpc>
            </a:pPr>
            <a:r>
              <a:rPr lang="en-US" sz="2400" b="1" dirty="0">
                <a:solidFill>
                  <a:schemeClr val="accent1"/>
                </a:solidFill>
              </a:rPr>
              <a:t>Major shifts in the global economy</a:t>
            </a:r>
          </a:p>
          <a:p>
            <a:pPr lvl="1">
              <a:lnSpc>
                <a:spcPct val="100000"/>
              </a:lnSpc>
            </a:pPr>
            <a:r>
              <a:rPr lang="en-US" dirty="0"/>
              <a:t>G</a:t>
            </a:r>
            <a:r>
              <a:rPr lang="en-US" b="0" i="0" dirty="0"/>
              <a:t>lobal financial crisis highlighted data shortcomings</a:t>
            </a:r>
          </a:p>
          <a:p>
            <a:pPr lvl="1">
              <a:lnSpc>
                <a:spcPct val="100000"/>
              </a:lnSpc>
            </a:pPr>
            <a:r>
              <a:rPr lang="en-US" b="0" i="0" dirty="0">
                <a:cs typeface="Times New Roman"/>
              </a:rPr>
              <a:t>D</a:t>
            </a:r>
            <a:r>
              <a:rPr lang="en-US" b="0" i="0" dirty="0"/>
              <a:t>igitalization, financial innovation, globalization </a:t>
            </a:r>
          </a:p>
          <a:p>
            <a:pPr lvl="1">
              <a:lnSpc>
                <a:spcPct val="100000"/>
              </a:lnSpc>
            </a:pPr>
            <a:r>
              <a:rPr lang="en-US" b="0" i="0" dirty="0">
                <a:cs typeface="Times New Roman"/>
              </a:rPr>
              <a:t>Increasing demand for data to address issues of well-being and sustainability</a:t>
            </a:r>
            <a:r>
              <a:rPr lang="en-US" b="0" i="0" dirty="0"/>
              <a:t> </a:t>
            </a:r>
          </a:p>
          <a:p>
            <a:pPr>
              <a:lnSpc>
                <a:spcPct val="100000"/>
              </a:lnSpc>
            </a:pPr>
            <a:r>
              <a:rPr lang="en-US" sz="2400" b="1" i="0" dirty="0">
                <a:solidFill>
                  <a:schemeClr val="accent1"/>
                </a:solidFill>
              </a:rPr>
              <a:t>The conceptual frameworks designed to be robust and resilient</a:t>
            </a:r>
          </a:p>
          <a:p>
            <a:pPr lvl="1">
              <a:lnSpc>
                <a:spcPct val="100000"/>
              </a:lnSpc>
            </a:pPr>
            <a:r>
              <a:rPr lang="en-US" dirty="0"/>
              <a:t>However, </a:t>
            </a:r>
            <a:r>
              <a:rPr lang="en-US" b="0" i="0" dirty="0"/>
              <a:t>shortcomings in analytical usefulness exposed</a:t>
            </a:r>
          </a:p>
          <a:p>
            <a:pPr lvl="1">
              <a:lnSpc>
                <a:spcPct val="100000"/>
              </a:lnSpc>
            </a:pPr>
            <a:r>
              <a:rPr lang="en-US" b="0" dirty="0"/>
              <a:t>Digitalization and globalization posed new challenges to data compilation </a:t>
            </a:r>
          </a:p>
          <a:p>
            <a:pPr>
              <a:lnSpc>
                <a:spcPct val="100000"/>
              </a:lnSpc>
            </a:pPr>
            <a:r>
              <a:rPr lang="en-US" sz="2400" b="1" dirty="0">
                <a:solidFill>
                  <a:schemeClr val="accent1"/>
                </a:solidFill>
              </a:rPr>
              <a:t>Respond to identified data needs</a:t>
            </a:r>
          </a:p>
          <a:p>
            <a:pPr lvl="1">
              <a:lnSpc>
                <a:spcPct val="100000"/>
              </a:lnSpc>
            </a:pPr>
            <a:r>
              <a:rPr lang="en-US" b="0" i="0" dirty="0"/>
              <a:t>G20 Data Gaps Initiative</a:t>
            </a:r>
          </a:p>
          <a:p>
            <a:pPr lvl="1">
              <a:lnSpc>
                <a:spcPct val="100000"/>
              </a:lnSpc>
            </a:pPr>
            <a:r>
              <a:rPr lang="en-US" b="0" i="0" dirty="0"/>
              <a:t>Stiglitz-Sen-Fitoussi Commission</a:t>
            </a:r>
          </a:p>
          <a:p>
            <a:endParaRPr lang="en-AU" dirty="0"/>
          </a:p>
        </p:txBody>
      </p:sp>
    </p:spTree>
    <p:extLst>
      <p:ext uri="{BB962C8B-B14F-4D97-AF65-F5344CB8AC3E}">
        <p14:creationId xmlns:p14="http://schemas.microsoft.com/office/powerpoint/2010/main" val="413768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16A93F-F79D-EA2C-9B51-9ADE2F9BDAE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E3D96B4-8E7F-A349-1C75-A5DE91FCE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25480-FB91-700B-4175-00384F158790}"/>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cloud computing services</a:t>
            </a:r>
          </a:p>
        </p:txBody>
      </p:sp>
      <p:sp>
        <p:nvSpPr>
          <p:cNvPr id="5" name="Content Placeholder 4">
            <a:extLst>
              <a:ext uri="{FF2B5EF4-FFF2-40B4-BE49-F238E27FC236}">
                <a16:creationId xmlns:a16="http://schemas.microsoft.com/office/drawing/2014/main" id="{81A54AE3-145A-AB06-0F7E-4440D3D1CEB6}"/>
              </a:ext>
            </a:extLst>
          </p:cNvPr>
          <p:cNvSpPr>
            <a:spLocks noGrp="1"/>
          </p:cNvSpPr>
          <p:nvPr>
            <p:ph idx="1"/>
          </p:nvPr>
        </p:nvSpPr>
        <p:spPr>
          <a:xfrm>
            <a:off x="4355169" y="230441"/>
            <a:ext cx="7698286" cy="6234545"/>
          </a:xfrm>
        </p:spPr>
        <p:txBody>
          <a:bodyPr>
            <a:noAutofit/>
          </a:bodyPr>
          <a:lstStyle/>
          <a:p>
            <a:pPr>
              <a:lnSpc>
                <a:spcPct val="120000"/>
              </a:lnSpc>
            </a:pPr>
            <a:r>
              <a:rPr lang="en-GB" sz="2100" noProof="0" dirty="0"/>
              <a:t>Cloud computing services often supplied </a:t>
            </a:r>
            <a:r>
              <a:rPr lang="en-GB" sz="2100" b="1" noProof="0" dirty="0">
                <a:solidFill>
                  <a:schemeClr val="accent1"/>
                </a:solidFill>
              </a:rPr>
              <a:t>across borders</a:t>
            </a:r>
            <a:endParaRPr lang="en-GB" sz="2100" noProof="0" dirty="0"/>
          </a:p>
          <a:p>
            <a:pPr>
              <a:lnSpc>
                <a:spcPct val="120000"/>
              </a:lnSpc>
            </a:pPr>
            <a:r>
              <a:rPr lang="en-GB" sz="2100" noProof="0" dirty="0"/>
              <a:t>If a business in country A purchases computing services from a cloud computing establishment in country B, the computing services are to be recorded as an export of country B and an import of country A</a:t>
            </a:r>
          </a:p>
          <a:p>
            <a:pPr>
              <a:lnSpc>
                <a:spcPct val="120000"/>
              </a:lnSpc>
            </a:pPr>
            <a:r>
              <a:rPr lang="en-GB" sz="2100" noProof="0" dirty="0"/>
              <a:t>The </a:t>
            </a:r>
            <a:r>
              <a:rPr lang="en-GB" sz="2100" b="1" noProof="0" dirty="0">
                <a:solidFill>
                  <a:schemeClr val="accent1"/>
                </a:solidFill>
              </a:rPr>
              <a:t>resource pooling aspect of cloud computing technology</a:t>
            </a:r>
            <a:r>
              <a:rPr lang="en-GB" sz="2100" noProof="0" dirty="0"/>
              <a:t> means that workloads can shift between servers or even establishments, and make it hard to determine the physical place of production</a:t>
            </a:r>
          </a:p>
          <a:p>
            <a:pPr>
              <a:lnSpc>
                <a:spcPct val="120000"/>
              </a:lnSpc>
            </a:pPr>
            <a:r>
              <a:rPr lang="en-GB" sz="2100" noProof="0" dirty="0"/>
              <a:t>However, the </a:t>
            </a:r>
            <a:r>
              <a:rPr lang="en-GB" sz="2100" b="1" noProof="0" dirty="0">
                <a:solidFill>
                  <a:schemeClr val="accent1"/>
                </a:solidFill>
              </a:rPr>
              <a:t>payment flows on cloud computing should be more feasible to track</a:t>
            </a:r>
          </a:p>
          <a:p>
            <a:pPr>
              <a:lnSpc>
                <a:spcPct val="120000"/>
              </a:lnSpc>
            </a:pPr>
            <a:r>
              <a:rPr lang="en-GB" sz="2100" noProof="0" dirty="0"/>
              <a:t>Hosting and co-location services are exported when foreign-owned IT assets, such as servers and software, are hosted in a resident data centre; similarly, these services are imported when locally owned ICT assets are hosted in a non-resident data centre</a:t>
            </a:r>
          </a:p>
        </p:txBody>
      </p:sp>
    </p:spTree>
    <p:extLst>
      <p:ext uri="{BB962C8B-B14F-4D97-AF65-F5344CB8AC3E}">
        <p14:creationId xmlns:p14="http://schemas.microsoft.com/office/powerpoint/2010/main" val="233187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7343F1-9D6A-E2CC-1A34-AF061C9C254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E50A6E1-87DA-BEAE-AC47-E93ADDCC7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4507CD-16FF-EABA-875B-2833BEB589D3}"/>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data</a:t>
            </a:r>
          </a:p>
        </p:txBody>
      </p:sp>
      <p:sp>
        <p:nvSpPr>
          <p:cNvPr id="5" name="Content Placeholder 4">
            <a:extLst>
              <a:ext uri="{FF2B5EF4-FFF2-40B4-BE49-F238E27FC236}">
                <a16:creationId xmlns:a16="http://schemas.microsoft.com/office/drawing/2014/main" id="{3714AA10-680B-05F3-76E6-BC376EBF8BE5}"/>
              </a:ext>
            </a:extLst>
          </p:cNvPr>
          <p:cNvSpPr>
            <a:spLocks noGrp="1"/>
          </p:cNvSpPr>
          <p:nvPr>
            <p:ph idx="1"/>
          </p:nvPr>
        </p:nvSpPr>
        <p:spPr>
          <a:xfrm>
            <a:off x="4355169" y="415636"/>
            <a:ext cx="7698286" cy="6234545"/>
          </a:xfrm>
        </p:spPr>
        <p:txBody>
          <a:bodyPr>
            <a:normAutofit fontScale="85000" lnSpcReduction="20000"/>
          </a:bodyPr>
          <a:lstStyle/>
          <a:p>
            <a:pPr>
              <a:lnSpc>
                <a:spcPct val="110000"/>
              </a:lnSpc>
            </a:pPr>
            <a:r>
              <a:rPr lang="en-GB" b="1" noProof="0" dirty="0">
                <a:solidFill>
                  <a:schemeClr val="accent1"/>
                </a:solidFill>
              </a:rPr>
              <a:t>Data</a:t>
            </a:r>
            <a:r>
              <a:rPr lang="en-GB" noProof="0" dirty="0"/>
              <a:t>: Information content that is produced by accessing and observing phenomena, and recording and storing information elements from these phenomena in a digital format, which provide an economic benefit when used in productive activities</a:t>
            </a:r>
          </a:p>
          <a:p>
            <a:pPr>
              <a:lnSpc>
                <a:spcPct val="110000"/>
              </a:lnSpc>
            </a:pPr>
            <a:r>
              <a:rPr lang="en-GB" b="1" noProof="0" dirty="0">
                <a:solidFill>
                  <a:schemeClr val="accent1"/>
                </a:solidFill>
              </a:rPr>
              <a:t>Data as an asset is data used in production for more than one year</a:t>
            </a:r>
            <a:r>
              <a:rPr lang="en-GB" noProof="0" dirty="0"/>
              <a:t>; shorter-lived data to be treated as intermediate consumption</a:t>
            </a:r>
          </a:p>
          <a:p>
            <a:pPr>
              <a:lnSpc>
                <a:spcPct val="110000"/>
              </a:lnSpc>
            </a:pPr>
            <a:r>
              <a:rPr lang="en-GB" b="1" dirty="0">
                <a:solidFill>
                  <a:schemeClr val="accent1"/>
                </a:solidFill>
              </a:rPr>
              <a:t>Data is produced </a:t>
            </a:r>
            <a:r>
              <a:rPr lang="en-GB" dirty="0"/>
              <a:t>when information on observable phenomena such as facts, behaviours, and characteristics is recorded and stored in digital format; in a next step, databases are created by structuring and organizing the data to enable efficient retrieval and analysis</a:t>
            </a:r>
          </a:p>
          <a:p>
            <a:pPr>
              <a:lnSpc>
                <a:spcPct val="110000"/>
              </a:lnSpc>
            </a:pPr>
            <a:r>
              <a:rPr lang="en-GB" b="1" noProof="0" dirty="0">
                <a:solidFill>
                  <a:schemeClr val="accent1"/>
                </a:solidFill>
              </a:rPr>
              <a:t>Often difficult to disentangle from databases, and therefore combined</a:t>
            </a:r>
          </a:p>
          <a:p>
            <a:pPr>
              <a:lnSpc>
                <a:spcPct val="110000"/>
              </a:lnSpc>
            </a:pPr>
            <a:r>
              <a:rPr lang="en-GB" b="1" dirty="0">
                <a:solidFill>
                  <a:schemeClr val="accent1"/>
                </a:solidFill>
              </a:rPr>
              <a:t>Typically produced in-house</a:t>
            </a:r>
            <a:r>
              <a:rPr lang="en-GB" dirty="0"/>
              <a:t>, and measured at the cost of production</a:t>
            </a:r>
            <a:endParaRPr lang="en-GB" noProof="0" dirty="0"/>
          </a:p>
        </p:txBody>
      </p:sp>
    </p:spTree>
    <p:extLst>
      <p:ext uri="{BB962C8B-B14F-4D97-AF65-F5344CB8AC3E}">
        <p14:creationId xmlns:p14="http://schemas.microsoft.com/office/powerpoint/2010/main" val="21514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947EED-758A-F767-3276-949033CD42F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FF19CFD3-4291-1052-3DCF-27DE40AE7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535432-164E-5433-9708-89027286E3F9}"/>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data</a:t>
            </a:r>
          </a:p>
        </p:txBody>
      </p:sp>
      <p:sp>
        <p:nvSpPr>
          <p:cNvPr id="5" name="Content Placeholder 4">
            <a:extLst>
              <a:ext uri="{FF2B5EF4-FFF2-40B4-BE49-F238E27FC236}">
                <a16:creationId xmlns:a16="http://schemas.microsoft.com/office/drawing/2014/main" id="{7FD69098-5379-307D-E245-10088B593C36}"/>
              </a:ext>
            </a:extLst>
          </p:cNvPr>
          <p:cNvSpPr>
            <a:spLocks noGrp="1"/>
          </p:cNvSpPr>
          <p:nvPr>
            <p:ph idx="1"/>
          </p:nvPr>
        </p:nvSpPr>
        <p:spPr>
          <a:xfrm>
            <a:off x="4355169" y="415636"/>
            <a:ext cx="7698286" cy="6234545"/>
          </a:xfrm>
        </p:spPr>
        <p:txBody>
          <a:bodyPr>
            <a:normAutofit/>
          </a:bodyPr>
          <a:lstStyle/>
          <a:p>
            <a:pPr>
              <a:lnSpc>
                <a:spcPct val="100000"/>
              </a:lnSpc>
            </a:pPr>
            <a:r>
              <a:rPr lang="en-GB" sz="2400" b="1" noProof="0" dirty="0">
                <a:solidFill>
                  <a:schemeClr val="accent1"/>
                </a:solidFill>
              </a:rPr>
              <a:t>Payments for access to data collection on an individual’s observable phenomena are classified as rent</a:t>
            </a:r>
          </a:p>
          <a:p>
            <a:pPr>
              <a:lnSpc>
                <a:spcPct val="100000"/>
              </a:lnSpc>
            </a:pPr>
            <a:r>
              <a:rPr lang="en-GB" sz="2400" noProof="0" dirty="0"/>
              <a:t>Being the subject of the data collection is not to be considered equivalent to supplying a service, but as a </a:t>
            </a:r>
            <a:r>
              <a:rPr lang="en-GB" sz="2400" b="1" noProof="0" dirty="0">
                <a:solidFill>
                  <a:schemeClr val="accent1"/>
                </a:solidFill>
              </a:rPr>
              <a:t>payment for the permission to access </a:t>
            </a:r>
            <a:r>
              <a:rPr lang="en-GB" sz="2400" b="1" dirty="0">
                <a:solidFill>
                  <a:schemeClr val="accent1"/>
                </a:solidFill>
              </a:rPr>
              <a:t>observable phenomena</a:t>
            </a:r>
            <a:endParaRPr lang="en-GB" sz="2400" b="1" noProof="0" dirty="0">
              <a:solidFill>
                <a:schemeClr val="accent1"/>
              </a:solidFill>
            </a:endParaRPr>
          </a:p>
          <a:p>
            <a:pPr>
              <a:lnSpc>
                <a:spcPct val="100000"/>
              </a:lnSpc>
            </a:pPr>
            <a:r>
              <a:rPr lang="en-GB" sz="2400" noProof="0" dirty="0"/>
              <a:t>However, </a:t>
            </a:r>
            <a:r>
              <a:rPr lang="en-GB" sz="2400" b="1" noProof="0" dirty="0">
                <a:solidFill>
                  <a:schemeClr val="accent1"/>
                </a:solidFill>
              </a:rPr>
              <a:t>users who receive payments for undertaking specific actions to assist the collection and recording of data on their observable phenomena do supply a service</a:t>
            </a:r>
            <a:r>
              <a:rPr lang="en-GB" sz="2400" noProof="0" dirty="0"/>
              <a:t>, but such cases are likely to be too rare in practice to be worth distinguishing</a:t>
            </a:r>
          </a:p>
        </p:txBody>
      </p:sp>
    </p:spTree>
    <p:extLst>
      <p:ext uri="{BB962C8B-B14F-4D97-AF65-F5344CB8AC3E}">
        <p14:creationId xmlns:p14="http://schemas.microsoft.com/office/powerpoint/2010/main" val="133846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2C42E-3D24-11CA-0160-2F4594A0924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9C08A94-D755-9A7B-D8AD-95E3E512D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3579AC-E94F-0484-8893-EF10223E4B0B}"/>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artificial intelligence</a:t>
            </a:r>
          </a:p>
        </p:txBody>
      </p:sp>
      <p:sp>
        <p:nvSpPr>
          <p:cNvPr id="5" name="Content Placeholder 4">
            <a:extLst>
              <a:ext uri="{FF2B5EF4-FFF2-40B4-BE49-F238E27FC236}">
                <a16:creationId xmlns:a16="http://schemas.microsoft.com/office/drawing/2014/main" id="{06B1E191-4CD7-7E70-203C-08610713B99E}"/>
              </a:ext>
            </a:extLst>
          </p:cNvPr>
          <p:cNvSpPr>
            <a:spLocks noGrp="1"/>
          </p:cNvSpPr>
          <p:nvPr>
            <p:ph idx="1"/>
          </p:nvPr>
        </p:nvSpPr>
        <p:spPr>
          <a:xfrm>
            <a:off x="4355169" y="415636"/>
            <a:ext cx="7698286" cy="6234545"/>
          </a:xfrm>
        </p:spPr>
        <p:txBody>
          <a:bodyPr>
            <a:normAutofit fontScale="85000" lnSpcReduction="10000"/>
          </a:bodyPr>
          <a:lstStyle/>
          <a:p>
            <a:pPr>
              <a:lnSpc>
                <a:spcPct val="110000"/>
              </a:lnSpc>
            </a:pPr>
            <a:r>
              <a:rPr lang="en-GB" b="1" noProof="0" dirty="0">
                <a:solidFill>
                  <a:schemeClr val="accent1"/>
                </a:solidFill>
              </a:rPr>
              <a:t>Artificial intelligence </a:t>
            </a:r>
            <a:r>
              <a:rPr lang="en-GB" noProof="0" dirty="0"/>
              <a:t>refers to capabilities of a computer program, or system controlled by a computer program, of recognition, reasoning, communication, and prediction emulating human recognition, reasoning, and communication</a:t>
            </a:r>
          </a:p>
          <a:p>
            <a:pPr>
              <a:lnSpc>
                <a:spcPct val="110000"/>
              </a:lnSpc>
            </a:pPr>
            <a:r>
              <a:rPr lang="en-GB" b="1" dirty="0">
                <a:solidFill>
                  <a:schemeClr val="accent1"/>
                </a:solidFill>
              </a:rPr>
              <a:t>To be distinguished as a special type of software </a:t>
            </a:r>
            <a:r>
              <a:rPr lang="en-GB" dirty="0"/>
              <a:t>within a class of intellectual property products identified as “computer software, including artificial intelligence systems”, with the separate reporting of artificial intelligence encouraged as an “of which” item</a:t>
            </a:r>
          </a:p>
          <a:p>
            <a:pPr>
              <a:lnSpc>
                <a:spcPct val="110000"/>
              </a:lnSpc>
            </a:pPr>
            <a:r>
              <a:rPr lang="en-GB" b="1" dirty="0">
                <a:solidFill>
                  <a:schemeClr val="accent1"/>
                </a:solidFill>
              </a:rPr>
              <a:t>The value of the data used </a:t>
            </a:r>
            <a:r>
              <a:rPr lang="en-GB" dirty="0"/>
              <a:t>to train an artificial intelligence software product or to help artificial intelligence software to generate its output </a:t>
            </a:r>
            <a:r>
              <a:rPr lang="en-GB" b="1" dirty="0">
                <a:solidFill>
                  <a:schemeClr val="accent1"/>
                </a:solidFill>
              </a:rPr>
              <a:t>should be recorded separately </a:t>
            </a:r>
            <a:r>
              <a:rPr lang="en-GB" dirty="0"/>
              <a:t>from the value of artificial intelligence software, as the data could have multiple uses</a:t>
            </a:r>
            <a:endParaRPr lang="en-GB" noProof="0" dirty="0"/>
          </a:p>
        </p:txBody>
      </p:sp>
    </p:spTree>
    <p:extLst>
      <p:ext uri="{BB962C8B-B14F-4D97-AF65-F5344CB8AC3E}">
        <p14:creationId xmlns:p14="http://schemas.microsoft.com/office/powerpoint/2010/main" val="373018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2AC329-815B-2993-6174-BEDBC6B2FD6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BDDEC93-FBB5-BD92-6BE8-D1ADE5ACD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C980D0-2541-D93F-4512-FB819CC202CE}"/>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FEDFF044-C36A-9079-58D4-391015C3955B}"/>
              </a:ext>
            </a:extLst>
          </p:cNvPr>
          <p:cNvSpPr>
            <a:spLocks noGrp="1"/>
          </p:cNvSpPr>
          <p:nvPr>
            <p:ph idx="1"/>
          </p:nvPr>
        </p:nvSpPr>
        <p:spPr>
          <a:xfrm>
            <a:off x="4355169" y="415636"/>
            <a:ext cx="7698286" cy="6234545"/>
          </a:xfrm>
        </p:spPr>
        <p:txBody>
          <a:bodyPr>
            <a:normAutofit fontScale="77500" lnSpcReduction="20000"/>
          </a:bodyPr>
          <a:lstStyle/>
          <a:p>
            <a:pPr marL="0" indent="0">
              <a:lnSpc>
                <a:spcPct val="120000"/>
              </a:lnSpc>
              <a:buNone/>
            </a:pPr>
            <a:r>
              <a:rPr lang="en-GB" sz="3400" b="1" noProof="0" dirty="0">
                <a:solidFill>
                  <a:schemeClr val="accent1"/>
                </a:solidFill>
              </a:rPr>
              <a:t>Four types of digital platforms </a:t>
            </a:r>
            <a:r>
              <a:rPr lang="en-GB" sz="3400" noProof="0" dirty="0"/>
              <a:t>distinguished</a:t>
            </a:r>
            <a:r>
              <a:rPr lang="en-GB" noProof="0" dirty="0"/>
              <a:t>:</a:t>
            </a:r>
          </a:p>
          <a:p>
            <a:pPr>
              <a:lnSpc>
                <a:spcPct val="120000"/>
              </a:lnSpc>
            </a:pPr>
            <a:r>
              <a:rPr lang="en-GB" b="1" noProof="0" dirty="0">
                <a:solidFill>
                  <a:schemeClr val="accent1"/>
                </a:solidFill>
              </a:rPr>
              <a:t>Non-financial digital intermediation platforms: facilitate transactions </a:t>
            </a:r>
            <a:r>
              <a:rPr lang="en-GB" noProof="0" dirty="0"/>
              <a:t>between multiple buyers and multiple sellers for the ordering and delivery of goods and services </a:t>
            </a:r>
            <a:r>
              <a:rPr lang="en-GB" b="1" noProof="0" dirty="0">
                <a:solidFill>
                  <a:schemeClr val="accent1"/>
                </a:solidFill>
              </a:rPr>
              <a:t>for a fee or commission without taking ownership</a:t>
            </a:r>
            <a:r>
              <a:rPr lang="en-GB" noProof="0" dirty="0"/>
              <a:t> of the goods or rendering the services that are being sold (intermediated)</a:t>
            </a:r>
          </a:p>
          <a:p>
            <a:pPr>
              <a:lnSpc>
                <a:spcPct val="120000"/>
              </a:lnSpc>
            </a:pPr>
            <a:r>
              <a:rPr lang="en-GB" b="1" noProof="0" dirty="0">
                <a:solidFill>
                  <a:schemeClr val="accent1"/>
                </a:solidFill>
              </a:rPr>
              <a:t>Free online platforms</a:t>
            </a:r>
            <a:r>
              <a:rPr lang="en-GB" noProof="0" dirty="0"/>
              <a:t>: </a:t>
            </a:r>
            <a:r>
              <a:rPr lang="en-GB" b="1" noProof="0" dirty="0">
                <a:solidFill>
                  <a:schemeClr val="accent1"/>
                </a:solidFill>
              </a:rPr>
              <a:t>facilitate non-commercial interactions</a:t>
            </a:r>
            <a:r>
              <a:rPr lang="en-GB" noProof="0" dirty="0"/>
              <a:t> between users or provide entertainment and information services and are </a:t>
            </a:r>
            <a:r>
              <a:rPr lang="en-GB" b="1" noProof="0" dirty="0">
                <a:solidFill>
                  <a:schemeClr val="accent1"/>
                </a:solidFill>
              </a:rPr>
              <a:t>usually funded by advertising and the collection of data </a:t>
            </a:r>
            <a:r>
              <a:rPr lang="en-GB" noProof="0" dirty="0"/>
              <a:t>on their users</a:t>
            </a:r>
          </a:p>
          <a:p>
            <a:pPr>
              <a:lnSpc>
                <a:spcPct val="120000"/>
              </a:lnSpc>
            </a:pPr>
            <a:r>
              <a:rPr lang="en-GB" b="1" noProof="0" dirty="0">
                <a:solidFill>
                  <a:schemeClr val="accent1"/>
                </a:solidFill>
              </a:rPr>
              <a:t>Financial digital platforms: intermediate for funding or payment transactions for a fee</a:t>
            </a:r>
          </a:p>
          <a:p>
            <a:pPr>
              <a:lnSpc>
                <a:spcPct val="120000"/>
              </a:lnSpc>
            </a:pPr>
            <a:r>
              <a:rPr lang="en-GB" b="1" noProof="0" dirty="0">
                <a:solidFill>
                  <a:schemeClr val="accent1"/>
                </a:solidFill>
              </a:rPr>
              <a:t>Other fee-based digital platforms: </a:t>
            </a:r>
            <a:r>
              <a:rPr lang="en-GB" noProof="0" dirty="0"/>
              <a:t>facilitate interactions between users other than transactions in goods, non-produced non-financial assets and services or financial transactions, e.g., online dating and matrimonial platforms</a:t>
            </a:r>
          </a:p>
          <a:p>
            <a:endParaRPr lang="en-AU" dirty="0"/>
          </a:p>
        </p:txBody>
      </p:sp>
    </p:spTree>
    <p:extLst>
      <p:ext uri="{BB962C8B-B14F-4D97-AF65-F5344CB8AC3E}">
        <p14:creationId xmlns:p14="http://schemas.microsoft.com/office/powerpoint/2010/main" val="337828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2BBB78-8B41-29C4-74A7-A1E2FAB1A47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4BD5CCF-B0AF-2664-CEE0-A5F156536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26A785-8AED-9E18-C79F-6DE64A10DAAD}"/>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E564698F-4922-E53E-0477-4571749E5099}"/>
              </a:ext>
            </a:extLst>
          </p:cNvPr>
          <p:cNvSpPr>
            <a:spLocks noGrp="1"/>
          </p:cNvSpPr>
          <p:nvPr>
            <p:ph idx="1"/>
          </p:nvPr>
        </p:nvSpPr>
        <p:spPr>
          <a:xfrm>
            <a:off x="4355169" y="415636"/>
            <a:ext cx="7698286" cy="6234545"/>
          </a:xfrm>
        </p:spPr>
        <p:txBody>
          <a:bodyPr>
            <a:normAutofit fontScale="70000" lnSpcReduction="20000"/>
          </a:bodyPr>
          <a:lstStyle/>
          <a:p>
            <a:pPr marL="0" indent="0">
              <a:lnSpc>
                <a:spcPct val="120000"/>
              </a:lnSpc>
              <a:buNone/>
            </a:pPr>
            <a:r>
              <a:rPr lang="en-GB" sz="3400" b="1" noProof="0" dirty="0">
                <a:solidFill>
                  <a:schemeClr val="accent1"/>
                </a:solidFill>
              </a:rPr>
              <a:t>Non-financial digital intermediation platforms:</a:t>
            </a:r>
          </a:p>
          <a:p>
            <a:pPr>
              <a:lnSpc>
                <a:spcPct val="120000"/>
              </a:lnSpc>
            </a:pPr>
            <a:r>
              <a:rPr lang="en-GB" sz="3000" b="1" dirty="0">
                <a:solidFill>
                  <a:schemeClr val="accent1"/>
                </a:solidFill>
              </a:rPr>
              <a:t>May also facilitate</a:t>
            </a:r>
            <a:r>
              <a:rPr lang="en-GB" sz="3000" b="1" noProof="0" dirty="0">
                <a:solidFill>
                  <a:schemeClr val="accent1"/>
                </a:solidFill>
              </a:rPr>
              <a:t> ordering, payment for, and delivery of, goods and services supplied, and also provide quality assurance</a:t>
            </a:r>
            <a:r>
              <a:rPr lang="en-GB" sz="3000" noProof="0" dirty="0"/>
              <a:t> through steps such as vetting the parties that have access to the platform</a:t>
            </a:r>
          </a:p>
          <a:p>
            <a:pPr>
              <a:lnSpc>
                <a:spcPct val="120000"/>
              </a:lnSpc>
            </a:pPr>
            <a:r>
              <a:rPr lang="en-GB" sz="3000" noProof="0" dirty="0"/>
              <a:t>Output consists of digital intermediation services, which may be charged via an </a:t>
            </a:r>
            <a:r>
              <a:rPr lang="en-GB" sz="3000" b="1" noProof="0" dirty="0">
                <a:solidFill>
                  <a:schemeClr val="accent1"/>
                </a:solidFill>
              </a:rPr>
              <a:t>explicit or an implicit fee; it does not include the goods and services </a:t>
            </a:r>
            <a:r>
              <a:rPr lang="en-GB" sz="3000" noProof="0" dirty="0"/>
              <a:t>that the digital intermediation platform helps others to sell</a:t>
            </a:r>
          </a:p>
          <a:p>
            <a:pPr>
              <a:lnSpc>
                <a:spcPct val="120000"/>
              </a:lnSpc>
            </a:pPr>
            <a:r>
              <a:rPr lang="en-GB" sz="3000" noProof="0" dirty="0"/>
              <a:t>The seller/producer and the buyer/consumer both consume intermediation services in the case they are separately invoiced for the services supplied by the platform</a:t>
            </a:r>
          </a:p>
          <a:p>
            <a:pPr>
              <a:lnSpc>
                <a:spcPct val="120000"/>
              </a:lnSpc>
            </a:pPr>
            <a:r>
              <a:rPr lang="en-GB" sz="3000" noProof="0" dirty="0"/>
              <a:t>In the case where all fees are invoiced to the seller/producer, only the seller/producer is recorded as consuming the intermediation services, and similarly, only the buyer is recorded as consuming the intermediation services in the case where all fees are invoiced to the buyer</a:t>
            </a:r>
            <a:endParaRPr lang="en-AU" sz="3000" dirty="0"/>
          </a:p>
        </p:txBody>
      </p:sp>
    </p:spTree>
    <p:extLst>
      <p:ext uri="{BB962C8B-B14F-4D97-AF65-F5344CB8AC3E}">
        <p14:creationId xmlns:p14="http://schemas.microsoft.com/office/powerpoint/2010/main" val="858757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784303-3F29-5C4B-2BB6-D5AE3A6D6A6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7F312DE-1D9B-B04F-480C-2E429BB01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255928-59CE-F0E6-7EBB-E33FD88E2EB9}"/>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C6C45D9E-18A5-0504-95E6-9C3AFFEDE85A}"/>
              </a:ext>
            </a:extLst>
          </p:cNvPr>
          <p:cNvSpPr>
            <a:spLocks noGrp="1"/>
          </p:cNvSpPr>
          <p:nvPr>
            <p:ph idx="1"/>
          </p:nvPr>
        </p:nvSpPr>
        <p:spPr>
          <a:xfrm>
            <a:off x="4355169" y="415636"/>
            <a:ext cx="7698286" cy="6234545"/>
          </a:xfrm>
        </p:spPr>
        <p:txBody>
          <a:bodyPr>
            <a:normAutofit fontScale="77500" lnSpcReduction="20000"/>
          </a:bodyPr>
          <a:lstStyle/>
          <a:p>
            <a:pPr marL="0" indent="0">
              <a:lnSpc>
                <a:spcPct val="120000"/>
              </a:lnSpc>
              <a:buNone/>
            </a:pPr>
            <a:r>
              <a:rPr lang="en-GB" sz="3400" b="1" noProof="0" dirty="0">
                <a:solidFill>
                  <a:schemeClr val="accent1"/>
                </a:solidFill>
              </a:rPr>
              <a:t>Non-financial digital intermediation platforms</a:t>
            </a:r>
            <a:r>
              <a:rPr lang="en-GB" sz="3400" noProof="0" dirty="0"/>
              <a:t>:</a:t>
            </a:r>
          </a:p>
          <a:p>
            <a:pPr>
              <a:lnSpc>
                <a:spcPct val="120000"/>
              </a:lnSpc>
            </a:pPr>
            <a:r>
              <a:rPr lang="en-GB" noProof="0" dirty="0"/>
              <a:t>Platforms often accept buyers’ payments for the goods and services produced or sold, and </a:t>
            </a:r>
            <a:r>
              <a:rPr lang="en-GB" b="1" noProof="0" dirty="0">
                <a:solidFill>
                  <a:schemeClr val="accent1"/>
                </a:solidFill>
              </a:rPr>
              <a:t>pass through the amount to the producer/seller after deducting their intermediation service fee</a:t>
            </a:r>
          </a:p>
          <a:p>
            <a:pPr>
              <a:lnSpc>
                <a:spcPct val="120000"/>
              </a:lnSpc>
            </a:pPr>
            <a:r>
              <a:rPr lang="en-GB" noProof="0" dirty="0"/>
              <a:t>To capture the economic substance of these transactions, the </a:t>
            </a:r>
            <a:r>
              <a:rPr lang="en-GB" b="1" noProof="0" dirty="0">
                <a:solidFill>
                  <a:schemeClr val="accent1"/>
                </a:solidFill>
              </a:rPr>
              <a:t>payment flows must be rerouted </a:t>
            </a:r>
            <a:r>
              <a:rPr lang="en-GB" noProof="0" dirty="0"/>
              <a:t>to include (</a:t>
            </a:r>
            <a:r>
              <a:rPr lang="en-GB" noProof="0" dirty="0" err="1"/>
              <a:t>i</a:t>
            </a:r>
            <a:r>
              <a:rPr lang="en-GB" noProof="0" dirty="0"/>
              <a:t>) </a:t>
            </a:r>
            <a:r>
              <a:rPr lang="en-GB" b="1" noProof="0" dirty="0">
                <a:solidFill>
                  <a:schemeClr val="accent1"/>
                </a:solidFill>
              </a:rPr>
              <a:t>a sale of good or service</a:t>
            </a:r>
            <a:r>
              <a:rPr lang="en-GB" noProof="0" dirty="0"/>
              <a:t> by the producer/seller to the buyer, and (ii) </a:t>
            </a:r>
            <a:r>
              <a:rPr lang="en-GB" b="1" noProof="0" dirty="0">
                <a:solidFill>
                  <a:schemeClr val="accent1"/>
                </a:solidFill>
              </a:rPr>
              <a:t>a purchase by the producer/seller of the intermediation services </a:t>
            </a:r>
            <a:r>
              <a:rPr lang="en-GB" noProof="0" dirty="0"/>
              <a:t>supplied by the platform (“producer’s approach”)</a:t>
            </a:r>
          </a:p>
          <a:p>
            <a:pPr>
              <a:lnSpc>
                <a:spcPct val="120000"/>
              </a:lnSpc>
            </a:pPr>
            <a:r>
              <a:rPr lang="en-GB" noProof="0" dirty="0"/>
              <a:t>In some cases, platforms seek to attract buyers to the platform by </a:t>
            </a:r>
            <a:r>
              <a:rPr lang="en-GB" b="1" noProof="0" dirty="0">
                <a:solidFill>
                  <a:schemeClr val="accent1"/>
                </a:solidFill>
              </a:rPr>
              <a:t>using a portion of the fees to pay rebates to buyers =&gt; a reduction in the price </a:t>
            </a:r>
            <a:r>
              <a:rPr lang="en-GB" noProof="0" dirty="0"/>
              <a:t>of the goods and services, and are thus not part of the fee (or price) that the platform retains for its intermediation services</a:t>
            </a:r>
          </a:p>
        </p:txBody>
      </p:sp>
    </p:spTree>
    <p:extLst>
      <p:ext uri="{BB962C8B-B14F-4D97-AF65-F5344CB8AC3E}">
        <p14:creationId xmlns:p14="http://schemas.microsoft.com/office/powerpoint/2010/main" val="28526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A97A14-E897-024A-4DB0-981F4D86831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C4A1443-878E-06B8-4D87-DA4885F80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514C55-42A9-46D8-FC8E-F9FE761CFE1D}"/>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4F17A40B-7E41-6A4B-C4E7-CA998988D2D3}"/>
              </a:ext>
            </a:extLst>
          </p:cNvPr>
          <p:cNvSpPr>
            <a:spLocks noGrp="1"/>
          </p:cNvSpPr>
          <p:nvPr>
            <p:ph idx="1"/>
          </p:nvPr>
        </p:nvSpPr>
        <p:spPr>
          <a:xfrm>
            <a:off x="4355169" y="415636"/>
            <a:ext cx="7698286" cy="6234545"/>
          </a:xfrm>
        </p:spPr>
        <p:txBody>
          <a:bodyPr>
            <a:normAutofit fontScale="85000" lnSpcReduction="20000"/>
          </a:bodyPr>
          <a:lstStyle/>
          <a:p>
            <a:pPr marL="0" indent="0">
              <a:lnSpc>
                <a:spcPct val="110000"/>
              </a:lnSpc>
              <a:buNone/>
            </a:pPr>
            <a:r>
              <a:rPr lang="en-AU" b="1" dirty="0">
                <a:solidFill>
                  <a:schemeClr val="accent1"/>
                </a:solidFill>
              </a:rPr>
              <a:t>Free digital platforms and free digital products</a:t>
            </a:r>
            <a:r>
              <a:rPr lang="en-AU" dirty="0"/>
              <a:t>:</a:t>
            </a:r>
          </a:p>
          <a:p>
            <a:pPr>
              <a:lnSpc>
                <a:spcPct val="110000"/>
              </a:lnSpc>
            </a:pPr>
            <a:r>
              <a:rPr lang="en-US" dirty="0"/>
              <a:t>Free products supplied by market producers are generally valued at zero</a:t>
            </a:r>
          </a:p>
          <a:p>
            <a:pPr>
              <a:lnSpc>
                <a:spcPct val="110000"/>
              </a:lnSpc>
            </a:pPr>
            <a:r>
              <a:rPr lang="en-US" b="1" dirty="0">
                <a:solidFill>
                  <a:schemeClr val="accent1"/>
                </a:solidFill>
              </a:rPr>
              <a:t>The relevant platforms typically produce advertising services (or earn income from licensing or selling data)</a:t>
            </a:r>
            <a:r>
              <a:rPr lang="en-US" dirty="0"/>
              <a:t>, which are included in GDP as part of the price of other products they help sell or with which they are bundled either directly or indirectly</a:t>
            </a:r>
          </a:p>
          <a:p>
            <a:pPr>
              <a:lnSpc>
                <a:spcPct val="110000"/>
              </a:lnSpc>
            </a:pPr>
            <a:r>
              <a:rPr lang="en-US" dirty="0"/>
              <a:t>Taken together, </a:t>
            </a:r>
            <a:r>
              <a:rPr lang="en-US" b="1" dirty="0">
                <a:solidFill>
                  <a:schemeClr val="accent1"/>
                </a:solidFill>
              </a:rPr>
              <a:t>the items in the bundle generate at least enough revenue to cover the operating costs of the supplier of the free product</a:t>
            </a:r>
            <a:r>
              <a:rPr lang="en-US" dirty="0"/>
              <a:t>, so the overall output of the supplier of the free digital product is not undermeasured</a:t>
            </a:r>
          </a:p>
          <a:p>
            <a:pPr>
              <a:lnSpc>
                <a:spcPct val="110000"/>
              </a:lnSpc>
            </a:pPr>
            <a:r>
              <a:rPr lang="en-US" dirty="0"/>
              <a:t>Free products may also be supplied by non-platform enterprises, e.g., as part of a “freemium” pricing strategy (i.e., free basic version, promoting sales of upgrades or a premium version of the product)</a:t>
            </a:r>
            <a:endParaRPr lang="en-AU" dirty="0"/>
          </a:p>
        </p:txBody>
      </p:sp>
    </p:spTree>
    <p:extLst>
      <p:ext uri="{BB962C8B-B14F-4D97-AF65-F5344CB8AC3E}">
        <p14:creationId xmlns:p14="http://schemas.microsoft.com/office/powerpoint/2010/main" val="3163679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59352-B880-79D3-2EB6-F05E973EF1C8}"/>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6824C9E-B5A9-A459-3E41-64FD510F8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FCFB0-9CE0-EAD5-63F7-C875C47B21D3}"/>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2D523F79-A67E-F9B0-6227-45C0F6323D5B}"/>
              </a:ext>
            </a:extLst>
          </p:cNvPr>
          <p:cNvSpPr>
            <a:spLocks noGrp="1"/>
          </p:cNvSpPr>
          <p:nvPr>
            <p:ph idx="1"/>
          </p:nvPr>
        </p:nvSpPr>
        <p:spPr>
          <a:xfrm>
            <a:off x="4355169" y="415636"/>
            <a:ext cx="7551599" cy="6234545"/>
          </a:xfrm>
        </p:spPr>
        <p:txBody>
          <a:bodyPr>
            <a:normAutofit fontScale="92500" lnSpcReduction="20000"/>
          </a:bodyPr>
          <a:lstStyle/>
          <a:p>
            <a:pPr marL="0" indent="0">
              <a:lnSpc>
                <a:spcPct val="110000"/>
              </a:lnSpc>
              <a:buNone/>
            </a:pPr>
            <a:r>
              <a:rPr lang="en-AU" b="1" dirty="0">
                <a:solidFill>
                  <a:schemeClr val="accent1"/>
                </a:solidFill>
              </a:rPr>
              <a:t>Free digital platforms and free digital products</a:t>
            </a:r>
            <a:r>
              <a:rPr lang="en-AU" dirty="0"/>
              <a:t>:</a:t>
            </a:r>
          </a:p>
          <a:p>
            <a:pPr>
              <a:lnSpc>
                <a:spcPct val="110000"/>
              </a:lnSpc>
            </a:pPr>
            <a:r>
              <a:rPr lang="en-US" dirty="0"/>
              <a:t>A few </a:t>
            </a:r>
            <a:r>
              <a:rPr lang="en-US" b="1" dirty="0">
                <a:solidFill>
                  <a:schemeClr val="accent1"/>
                </a:solidFill>
              </a:rPr>
              <a:t>free online platforms </a:t>
            </a:r>
            <a:r>
              <a:rPr lang="en-US" dirty="0"/>
              <a:t>(such as public wikis created and maintained by communities of volunteers) </a:t>
            </a:r>
            <a:r>
              <a:rPr lang="en-US" b="1" dirty="0">
                <a:solidFill>
                  <a:schemeClr val="accent1"/>
                </a:solidFill>
              </a:rPr>
              <a:t>are owned by a non-profit institution serving households</a:t>
            </a:r>
          </a:p>
          <a:p>
            <a:pPr>
              <a:lnSpc>
                <a:spcPct val="110000"/>
              </a:lnSpc>
            </a:pPr>
            <a:r>
              <a:rPr lang="en-US" dirty="0"/>
              <a:t>They operate as </a:t>
            </a:r>
            <a:r>
              <a:rPr lang="en-US" b="1" dirty="0">
                <a:solidFill>
                  <a:schemeClr val="accent1"/>
                </a:solidFill>
              </a:rPr>
              <a:t>non-market producers</a:t>
            </a:r>
            <a:r>
              <a:rPr lang="en-US" dirty="0"/>
              <a:t>, whose output is valued by the costs of production</a:t>
            </a:r>
          </a:p>
          <a:p>
            <a:pPr>
              <a:lnSpc>
                <a:spcPct val="110000"/>
              </a:lnSpc>
            </a:pPr>
            <a:r>
              <a:rPr lang="en-US" dirty="0"/>
              <a:t>Nevertheless, the </a:t>
            </a:r>
            <a:r>
              <a:rPr lang="en-US" b="1" dirty="0">
                <a:solidFill>
                  <a:schemeClr val="accent1"/>
                </a:solidFill>
              </a:rPr>
              <a:t>production costs of these platforms may be modest </a:t>
            </a:r>
            <a:r>
              <a:rPr lang="en-US" dirty="0"/>
              <a:t>in comparison with physical indicators of its output such as number of visits or scale of content it hosts, </a:t>
            </a:r>
            <a:r>
              <a:rPr lang="en-US" b="1" dirty="0">
                <a:solidFill>
                  <a:schemeClr val="accent1"/>
                </a:solidFill>
              </a:rPr>
              <a:t>because volunteers may do much of the work</a:t>
            </a:r>
          </a:p>
          <a:p>
            <a:pPr>
              <a:lnSpc>
                <a:spcPct val="110000"/>
              </a:lnSpc>
            </a:pPr>
            <a:r>
              <a:rPr lang="en-US" b="1" dirty="0">
                <a:solidFill>
                  <a:schemeClr val="accent1"/>
                </a:solidFill>
              </a:rPr>
              <a:t>The work of volunteers in producing services is outside the production boundary </a:t>
            </a:r>
            <a:r>
              <a:rPr lang="en-US" dirty="0"/>
              <a:t>of the integrated framework of the SNA</a:t>
            </a:r>
            <a:endParaRPr lang="en-AU" dirty="0"/>
          </a:p>
        </p:txBody>
      </p:sp>
    </p:spTree>
    <p:extLst>
      <p:ext uri="{BB962C8B-B14F-4D97-AF65-F5344CB8AC3E}">
        <p14:creationId xmlns:p14="http://schemas.microsoft.com/office/powerpoint/2010/main" val="247723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26ECAE-C46C-D070-25AE-CC2782D171E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38ECF72-FD29-07FB-4EC3-5D79D07B3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269884-4834-0567-0BEE-3EF519C206FC}"/>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A9221502-C539-16A6-8608-B8C37B1831B1}"/>
              </a:ext>
            </a:extLst>
          </p:cNvPr>
          <p:cNvSpPr>
            <a:spLocks noGrp="1"/>
          </p:cNvSpPr>
          <p:nvPr>
            <p:ph idx="1"/>
          </p:nvPr>
        </p:nvSpPr>
        <p:spPr>
          <a:xfrm>
            <a:off x="4355169" y="415636"/>
            <a:ext cx="7698286" cy="6234545"/>
          </a:xfrm>
        </p:spPr>
        <p:txBody>
          <a:bodyPr>
            <a:normAutofit fontScale="77500" lnSpcReduction="20000"/>
          </a:bodyPr>
          <a:lstStyle/>
          <a:p>
            <a:pPr marL="0" indent="0">
              <a:lnSpc>
                <a:spcPct val="120000"/>
              </a:lnSpc>
              <a:buNone/>
            </a:pPr>
            <a:r>
              <a:rPr lang="en-AU" sz="3100" b="1" dirty="0">
                <a:solidFill>
                  <a:schemeClr val="accent1"/>
                </a:solidFill>
              </a:rPr>
              <a:t>Free digital platforms and free digital products</a:t>
            </a:r>
            <a:r>
              <a:rPr lang="en-AU" sz="3100" dirty="0"/>
              <a:t>:</a:t>
            </a:r>
          </a:p>
          <a:p>
            <a:pPr>
              <a:lnSpc>
                <a:spcPct val="120000"/>
              </a:lnSpc>
            </a:pPr>
            <a:r>
              <a:rPr lang="en-US" b="1" dirty="0">
                <a:solidFill>
                  <a:schemeClr val="accent1"/>
                </a:solidFill>
              </a:rPr>
              <a:t>Many users of free platforms create content </a:t>
            </a:r>
            <a:r>
              <a:rPr lang="en-US" dirty="0"/>
              <a:t>such as videos, images, text, and audio, </a:t>
            </a:r>
            <a:r>
              <a:rPr lang="en-US" b="1" dirty="0">
                <a:solidFill>
                  <a:schemeClr val="accent1"/>
                </a:solidFill>
              </a:rPr>
              <a:t>both as a leisure activity and for commercial purposes such as receiving advertising revenue</a:t>
            </a:r>
          </a:p>
          <a:p>
            <a:pPr>
              <a:lnSpc>
                <a:spcPct val="120000"/>
              </a:lnSpc>
            </a:pPr>
            <a:r>
              <a:rPr lang="en-US" b="1" dirty="0">
                <a:solidFill>
                  <a:schemeClr val="accent1"/>
                </a:solidFill>
              </a:rPr>
              <a:t>Creating content for leisure purposes is outside the production boundary of the SNA</a:t>
            </a:r>
            <a:r>
              <a:rPr lang="en-US" dirty="0"/>
              <a:t>; if the content creator does not receive remuneration, the content is assumed to be created for leisure purposes</a:t>
            </a:r>
          </a:p>
          <a:p>
            <a:pPr>
              <a:lnSpc>
                <a:spcPct val="120000"/>
              </a:lnSpc>
            </a:pPr>
            <a:r>
              <a:rPr lang="en-US" b="1" dirty="0">
                <a:solidFill>
                  <a:schemeClr val="accent1"/>
                </a:solidFill>
              </a:rPr>
              <a:t>Households that receive monetary remuneration from an advertiser or platform for use of their uploaded content are considered unincorporated household enterprises supplying services to the advertiser or platform</a:t>
            </a:r>
          </a:p>
          <a:p>
            <a:pPr>
              <a:lnSpc>
                <a:spcPct val="120000"/>
              </a:lnSpc>
            </a:pPr>
            <a:r>
              <a:rPr lang="en-US" dirty="0"/>
              <a:t>In addition to posting content on free platforms that receive advertising revenue, content creators may publish on digital platforms that collect </a:t>
            </a:r>
            <a:r>
              <a:rPr lang="en-US" b="1" dirty="0">
                <a:solidFill>
                  <a:schemeClr val="accent1"/>
                </a:solidFill>
              </a:rPr>
              <a:t>subscription fees </a:t>
            </a:r>
            <a:r>
              <a:rPr lang="en-US" dirty="0"/>
              <a:t>on their behalf in return for a share of the fees</a:t>
            </a:r>
            <a:endParaRPr lang="en-AU" dirty="0"/>
          </a:p>
        </p:txBody>
      </p:sp>
    </p:spTree>
    <p:extLst>
      <p:ext uri="{BB962C8B-B14F-4D97-AF65-F5344CB8AC3E}">
        <p14:creationId xmlns:p14="http://schemas.microsoft.com/office/powerpoint/2010/main" val="389221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A short reminder</a:t>
            </a:r>
          </a:p>
        </p:txBody>
      </p:sp>
      <p:pic>
        <p:nvPicPr>
          <p:cNvPr id="5" name="Content Placeholder 4">
            <a:extLst>
              <a:ext uri="{FF2B5EF4-FFF2-40B4-BE49-F238E27FC236}">
                <a16:creationId xmlns:a16="http://schemas.microsoft.com/office/drawing/2014/main" id="{373E62B0-461F-1D1D-9E4B-EAE5B287C9FA}"/>
              </a:ext>
            </a:extLst>
          </p:cNvPr>
          <p:cNvPicPr>
            <a:picLocks noGrp="1" noChangeAspect="1"/>
          </p:cNvPicPr>
          <p:nvPr>
            <p:ph idx="1"/>
          </p:nvPr>
        </p:nvPicPr>
        <p:blipFill>
          <a:blip r:embed="rId2"/>
          <a:stretch>
            <a:fillRect/>
          </a:stretch>
        </p:blipFill>
        <p:spPr>
          <a:xfrm>
            <a:off x="5913120" y="213360"/>
            <a:ext cx="4069936" cy="4104640"/>
          </a:xfrm>
        </p:spPr>
      </p:pic>
      <p:sp>
        <p:nvSpPr>
          <p:cNvPr id="7" name="TextBox 6">
            <a:extLst>
              <a:ext uri="{FF2B5EF4-FFF2-40B4-BE49-F238E27FC236}">
                <a16:creationId xmlns:a16="http://schemas.microsoft.com/office/drawing/2014/main" id="{CD41BA58-65EC-0108-9313-5809FF7453D6}"/>
              </a:ext>
            </a:extLst>
          </p:cNvPr>
          <p:cNvSpPr txBox="1"/>
          <p:nvPr/>
        </p:nvSpPr>
        <p:spPr>
          <a:xfrm>
            <a:off x="4393362" y="4584732"/>
            <a:ext cx="7575118" cy="1938992"/>
          </a:xfrm>
          <a:prstGeom prst="rect">
            <a:avLst/>
          </a:prstGeom>
          <a:noFill/>
        </p:spPr>
        <p:txBody>
          <a:bodyPr wrap="square">
            <a:spAutoFit/>
          </a:bodyPr>
          <a:lstStyle/>
          <a:p>
            <a:pPr marL="228568" indent="-342900">
              <a:buFont typeface="Arial" panose="020B0604020202020204" pitchFamily="34" charset="0"/>
              <a:buChar char="•"/>
              <a:defRPr/>
            </a:pPr>
            <a:r>
              <a:rPr kumimoji="0" lang="en-US" sz="2400" b="1" i="0" u="none" strike="noStrike" kern="1200" cap="none" spc="0" normalizeH="0" baseline="0" noProof="0" dirty="0">
                <a:ln>
                  <a:noFill/>
                </a:ln>
                <a:solidFill>
                  <a:schemeClr val="accent1"/>
                </a:solidFill>
                <a:effectLst/>
                <a:uLnTx/>
                <a:uFillTx/>
                <a:ea typeface="+mn-ea"/>
                <a:cs typeface="+mn-cs"/>
              </a:rPr>
              <a:t>Conceptual updates</a:t>
            </a:r>
            <a:r>
              <a:rPr kumimoji="0" lang="en-US" sz="2400" i="0" u="none" strike="noStrike" kern="1200" cap="none" spc="0" normalizeH="0" baseline="0" noProof="0" dirty="0">
                <a:ln>
                  <a:noFill/>
                </a:ln>
                <a:effectLst/>
                <a:uLnTx/>
                <a:uFillTx/>
                <a:ea typeface="+mn-ea"/>
                <a:cs typeface="+mn-cs"/>
              </a:rPr>
              <a:t> (what is measured)</a:t>
            </a:r>
          </a:p>
          <a:p>
            <a:pPr marL="228568" indent="-342900">
              <a:buFont typeface="Arial" panose="020B0604020202020204" pitchFamily="34" charset="0"/>
              <a:buChar char="•"/>
              <a:defRPr/>
            </a:pPr>
            <a:r>
              <a:rPr kumimoji="0" lang="en-US" sz="2400" b="1" i="0" u="none" strike="noStrike" kern="1200" cap="none" spc="0" normalizeH="0" baseline="0" noProof="0" dirty="0">
                <a:ln>
                  <a:noFill/>
                </a:ln>
                <a:solidFill>
                  <a:schemeClr val="accent1"/>
                </a:solidFill>
                <a:effectLst/>
                <a:uLnTx/>
                <a:uFillTx/>
                <a:ea typeface="+mn-ea"/>
                <a:cs typeface="+mn-cs"/>
              </a:rPr>
              <a:t>Methodological updates</a:t>
            </a:r>
            <a:r>
              <a:rPr kumimoji="0" lang="en-US" sz="2400" i="0" u="none" strike="noStrike" kern="1200" cap="none" spc="0" normalizeH="0" baseline="0" noProof="0" dirty="0">
                <a:ln>
                  <a:noFill/>
                </a:ln>
                <a:solidFill>
                  <a:schemeClr val="accent1"/>
                </a:solidFill>
                <a:effectLst/>
                <a:uLnTx/>
                <a:uFillTx/>
                <a:ea typeface="+mn-ea"/>
                <a:cs typeface="+mn-cs"/>
              </a:rPr>
              <a:t> </a:t>
            </a:r>
            <a:r>
              <a:rPr kumimoji="0" lang="en-US" sz="2400" i="0" u="none" strike="noStrike" kern="1200" cap="none" spc="0" normalizeH="0" baseline="0" noProof="0" dirty="0">
                <a:ln>
                  <a:noFill/>
                </a:ln>
                <a:effectLst/>
                <a:uLnTx/>
                <a:uFillTx/>
                <a:ea typeface="+mn-ea"/>
                <a:cs typeface="+mn-cs"/>
              </a:rPr>
              <a:t>(how activities are measured)</a:t>
            </a:r>
          </a:p>
          <a:p>
            <a:pPr marL="228568" indent="-342900">
              <a:buFont typeface="Arial" panose="020B0604020202020204" pitchFamily="34" charset="0"/>
              <a:buChar char="•"/>
              <a:defRPr/>
            </a:pPr>
            <a:r>
              <a:rPr kumimoji="0" lang="en-US" sz="2400" b="1" i="0" u="none" strike="noStrike" kern="1200" cap="none" spc="0" normalizeH="0" baseline="0" noProof="0" dirty="0">
                <a:ln>
                  <a:noFill/>
                </a:ln>
                <a:solidFill>
                  <a:schemeClr val="accent1"/>
                </a:solidFill>
                <a:effectLst/>
                <a:uLnTx/>
                <a:uFillTx/>
                <a:ea typeface="+mn-ea"/>
                <a:cs typeface="+mn-cs"/>
              </a:rPr>
              <a:t>Presentational updates</a:t>
            </a:r>
            <a:r>
              <a:rPr kumimoji="0" lang="en-US" sz="2400" i="0" u="none" strike="noStrike" kern="1200" cap="none" spc="0" normalizeH="0" baseline="0" noProof="0" dirty="0">
                <a:ln>
                  <a:noFill/>
                </a:ln>
                <a:solidFill>
                  <a:schemeClr val="accent1"/>
                </a:solidFill>
                <a:effectLst/>
                <a:uLnTx/>
                <a:uFillTx/>
                <a:ea typeface="+mn-ea"/>
                <a:cs typeface="+mn-cs"/>
              </a:rPr>
              <a:t> </a:t>
            </a:r>
            <a:r>
              <a:rPr kumimoji="0" lang="en-US" sz="2400" i="0" u="none" strike="noStrike" kern="1200" cap="none" spc="0" normalizeH="0" baseline="0" noProof="0" dirty="0">
                <a:ln>
                  <a:noFill/>
                </a:ln>
                <a:effectLst/>
                <a:uLnTx/>
                <a:uFillTx/>
                <a:ea typeface="+mn-ea"/>
                <a:cs typeface="+mn-cs"/>
              </a:rPr>
              <a:t>(how statistics are presented)</a:t>
            </a:r>
            <a:endParaRPr kumimoji="0" lang="en-US" sz="2400" b="1" i="0" u="none" strike="noStrike" kern="1200" cap="none" spc="0" normalizeH="0" baseline="0" noProof="0" dirty="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
                <a:srgbClr val="009CDE"/>
              </a:buClr>
              <a:buSzTx/>
              <a:buFont typeface="Arial" panose="020B0604020202020204" pitchFamily="34" charset="0"/>
              <a:buChar char="•"/>
              <a:tabLst/>
              <a:defRPr/>
            </a:pPr>
            <a:r>
              <a:rPr lang="en-US" sz="2400" dirty="0"/>
              <a:t>M</a:t>
            </a:r>
            <a:r>
              <a:rPr kumimoji="0" lang="en-US" sz="2400" i="0" u="none" strike="noStrike" kern="1200" cap="none" spc="0" normalizeH="0" baseline="0" noProof="0" dirty="0">
                <a:ln>
                  <a:noFill/>
                </a:ln>
                <a:effectLst/>
                <a:uLnTx/>
                <a:uFillTx/>
                <a:ea typeface="+mn-ea"/>
                <a:cs typeface="+mn-cs"/>
              </a:rPr>
              <a:t>ore and more attention to arrive at </a:t>
            </a:r>
            <a:r>
              <a:rPr kumimoji="0" lang="en-US" sz="2400" b="1" i="0" u="none" strike="noStrike" kern="1200" cap="none" spc="0" normalizeH="0" baseline="0" noProof="0" dirty="0">
                <a:ln>
                  <a:noFill/>
                </a:ln>
                <a:solidFill>
                  <a:schemeClr val="accent1"/>
                </a:solidFill>
                <a:effectLst/>
                <a:uLnTx/>
                <a:uFillTx/>
                <a:ea typeface="+mn-ea"/>
                <a:cs typeface="+mn-cs"/>
              </a:rPr>
              <a:t>consistency with other standards</a:t>
            </a:r>
            <a:r>
              <a:rPr kumimoji="0" lang="en-US" sz="2400" b="1" i="0" u="none" strike="noStrike" kern="1200" cap="none" spc="0" normalizeH="0" baseline="0" noProof="0" dirty="0">
                <a:ln>
                  <a:noFill/>
                </a:ln>
                <a:effectLst/>
                <a:uLnTx/>
                <a:uFillTx/>
                <a:ea typeface="+mn-ea"/>
                <a:cs typeface="+mn-cs"/>
              </a:rPr>
              <a:t> </a:t>
            </a:r>
            <a:r>
              <a:rPr kumimoji="0" lang="en-US" sz="2400" i="0" u="none" strike="noStrike" kern="1200" cap="none" spc="0" normalizeH="0" baseline="0" noProof="0" dirty="0">
                <a:ln>
                  <a:noFill/>
                </a:ln>
                <a:effectLst/>
                <a:uLnTx/>
                <a:uFillTx/>
                <a:ea typeface="+mn-ea"/>
                <a:cs typeface="+mn-cs"/>
              </a:rPr>
              <a:t>(e.g., SEEA, GFSM and MFSMCG)</a:t>
            </a:r>
          </a:p>
        </p:txBody>
      </p:sp>
    </p:spTree>
    <p:extLst>
      <p:ext uri="{BB962C8B-B14F-4D97-AF65-F5344CB8AC3E}">
        <p14:creationId xmlns:p14="http://schemas.microsoft.com/office/powerpoint/2010/main" val="2091450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7FE9EB-6204-7254-B25A-7B14935C2A6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BECCD9B1-4182-A17E-7FCF-97B196248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4AE9EA-F2CE-3A93-4BFB-E21BF55B76F0}"/>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B3D607CC-CAE7-7C7D-53D4-40E79CA2CB21}"/>
              </a:ext>
            </a:extLst>
          </p:cNvPr>
          <p:cNvSpPr>
            <a:spLocks noGrp="1"/>
          </p:cNvSpPr>
          <p:nvPr>
            <p:ph idx="1"/>
          </p:nvPr>
        </p:nvSpPr>
        <p:spPr>
          <a:xfrm>
            <a:off x="4355169" y="415636"/>
            <a:ext cx="7698286" cy="6234545"/>
          </a:xfrm>
        </p:spPr>
        <p:txBody>
          <a:bodyPr>
            <a:normAutofit fontScale="70000" lnSpcReduction="20000"/>
          </a:bodyPr>
          <a:lstStyle/>
          <a:p>
            <a:pPr marL="0" indent="0">
              <a:lnSpc>
                <a:spcPct val="120000"/>
              </a:lnSpc>
              <a:buNone/>
            </a:pPr>
            <a:r>
              <a:rPr lang="en-AU" sz="3400" b="1" dirty="0">
                <a:solidFill>
                  <a:schemeClr val="accent1"/>
                </a:solidFill>
              </a:rPr>
              <a:t>Free digital platforms and free digital products:</a:t>
            </a:r>
          </a:p>
          <a:p>
            <a:pPr>
              <a:lnSpc>
                <a:spcPct val="120000"/>
              </a:lnSpc>
            </a:pPr>
            <a:r>
              <a:rPr lang="en-US" b="1" dirty="0">
                <a:solidFill>
                  <a:schemeClr val="accent1"/>
                </a:solidFill>
              </a:rPr>
              <a:t>The value of the free services </a:t>
            </a:r>
            <a:r>
              <a:rPr lang="en-US" dirty="0"/>
              <a:t>that free digital platforms funded by advertising or </a:t>
            </a:r>
            <a:r>
              <a:rPr lang="en-US" b="1" dirty="0">
                <a:solidFill>
                  <a:schemeClr val="accent1"/>
                </a:solidFill>
              </a:rPr>
              <a:t>data is relevant for analytical purposes and for understanding the broader impact on household final consumption </a:t>
            </a:r>
            <a:r>
              <a:rPr lang="en-US" dirty="0"/>
              <a:t>of the emergence of these free platforms</a:t>
            </a:r>
          </a:p>
          <a:p>
            <a:pPr>
              <a:lnSpc>
                <a:spcPct val="120000"/>
              </a:lnSpc>
            </a:pPr>
            <a:r>
              <a:rPr lang="en-US" b="1" dirty="0">
                <a:solidFill>
                  <a:schemeClr val="accent1"/>
                </a:solidFill>
              </a:rPr>
              <a:t>Alternative measures of household final consumption expenditures </a:t>
            </a:r>
            <a:r>
              <a:rPr lang="en-US" dirty="0"/>
              <a:t>and the output of free online platforms that include the households’ direct consumption of the (free) services provided by platforms </a:t>
            </a:r>
            <a:r>
              <a:rPr lang="en-US" b="1" dirty="0">
                <a:solidFill>
                  <a:schemeClr val="accent1"/>
                </a:solidFill>
              </a:rPr>
              <a:t>may be presented in an extended account on free online platforms</a:t>
            </a:r>
          </a:p>
          <a:p>
            <a:pPr>
              <a:lnSpc>
                <a:spcPct val="120000"/>
              </a:lnSpc>
            </a:pPr>
            <a:r>
              <a:rPr lang="en-US" dirty="0"/>
              <a:t>More details on such an extended accounts are provided in section F of chapter 22 of the 2025 SNA</a:t>
            </a:r>
          </a:p>
          <a:p>
            <a:pPr>
              <a:lnSpc>
                <a:spcPct val="120000"/>
              </a:lnSpc>
            </a:pPr>
            <a:r>
              <a:rPr lang="en-US" b="1" dirty="0">
                <a:solidFill>
                  <a:schemeClr val="accent1"/>
                </a:solidFill>
              </a:rPr>
              <a:t>The effect of free platforms and free digital products on volume growth of household consumption is also conceptually relevant for understanding the impact of digitalization on prices and volumes</a:t>
            </a:r>
          </a:p>
          <a:p>
            <a:pPr>
              <a:lnSpc>
                <a:spcPct val="120000"/>
              </a:lnSpc>
            </a:pPr>
            <a:r>
              <a:rPr lang="en-US" dirty="0"/>
              <a:t>Free digital products and the measurement of prices and volumes are discussed in more detail in section E of chapter 22 of the 2025 SNA</a:t>
            </a:r>
            <a:endParaRPr lang="en-AU" dirty="0"/>
          </a:p>
        </p:txBody>
      </p:sp>
    </p:spTree>
    <p:extLst>
      <p:ext uri="{BB962C8B-B14F-4D97-AF65-F5344CB8AC3E}">
        <p14:creationId xmlns:p14="http://schemas.microsoft.com/office/powerpoint/2010/main" val="525840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BC7B4D-E8C3-6BC6-392C-0334DC29FAF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DEE18AAF-F338-A117-F050-7864027C59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D9A5F-CD44-48EA-FCD0-DD178F5A7904}"/>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5C042F12-9A52-2C1C-353F-09D7186DEE76}"/>
              </a:ext>
            </a:extLst>
          </p:cNvPr>
          <p:cNvSpPr>
            <a:spLocks noGrp="1"/>
          </p:cNvSpPr>
          <p:nvPr>
            <p:ph idx="1"/>
          </p:nvPr>
        </p:nvSpPr>
        <p:spPr>
          <a:xfrm>
            <a:off x="4355169" y="415636"/>
            <a:ext cx="7698286" cy="6234545"/>
          </a:xfrm>
        </p:spPr>
        <p:txBody>
          <a:bodyPr>
            <a:normAutofit lnSpcReduction="10000"/>
          </a:bodyPr>
          <a:lstStyle/>
          <a:p>
            <a:pPr marL="0" indent="0">
              <a:lnSpc>
                <a:spcPct val="100000"/>
              </a:lnSpc>
              <a:buNone/>
            </a:pPr>
            <a:r>
              <a:rPr lang="en-AU" b="1" dirty="0">
                <a:solidFill>
                  <a:schemeClr val="accent1"/>
                </a:solidFill>
              </a:rPr>
              <a:t>Financial digital platforms:</a:t>
            </a:r>
          </a:p>
          <a:p>
            <a:pPr>
              <a:lnSpc>
                <a:spcPct val="100000"/>
              </a:lnSpc>
            </a:pPr>
            <a:r>
              <a:rPr lang="en-US" sz="2400" b="1" dirty="0">
                <a:solidFill>
                  <a:schemeClr val="accent1"/>
                </a:solidFill>
              </a:rPr>
              <a:t>Provide matching services and facilitate financial transactions between suppliers of funds and users of funds</a:t>
            </a:r>
          </a:p>
          <a:p>
            <a:pPr>
              <a:lnSpc>
                <a:spcPct val="100000"/>
              </a:lnSpc>
            </a:pPr>
            <a:r>
              <a:rPr lang="en-US" sz="2400" dirty="0"/>
              <a:t>They </a:t>
            </a:r>
            <a:r>
              <a:rPr lang="en-US" sz="2400" b="1" dirty="0">
                <a:solidFill>
                  <a:schemeClr val="accent1"/>
                </a:solidFill>
              </a:rPr>
              <a:t>do not take ownership of the financial assets </a:t>
            </a:r>
            <a:r>
              <a:rPr lang="en-US" sz="2400" dirty="0"/>
              <a:t>arising from claims on the users of funds </a:t>
            </a:r>
            <a:r>
              <a:rPr lang="en-US" sz="2400" b="1" dirty="0">
                <a:solidFill>
                  <a:schemeClr val="accent1"/>
                </a:solidFill>
              </a:rPr>
              <a:t>or incur liabilities </a:t>
            </a:r>
            <a:r>
              <a:rPr lang="en-US" sz="2400" dirty="0"/>
              <a:t>to the suppliers of funds</a:t>
            </a:r>
          </a:p>
          <a:p>
            <a:pPr>
              <a:lnSpc>
                <a:spcPct val="100000"/>
              </a:lnSpc>
            </a:pPr>
            <a:r>
              <a:rPr lang="en-US" sz="2400" dirty="0"/>
              <a:t>They receive </a:t>
            </a:r>
            <a:r>
              <a:rPr lang="en-US" sz="2400" b="1" dirty="0">
                <a:solidFill>
                  <a:schemeClr val="accent1"/>
                </a:solidFill>
              </a:rPr>
              <a:t>fees or commissions </a:t>
            </a:r>
            <a:r>
              <a:rPr lang="en-US" sz="2400" dirty="0"/>
              <a:t>for their services and are </a:t>
            </a:r>
            <a:r>
              <a:rPr lang="en-US" sz="2400" b="1" dirty="0">
                <a:solidFill>
                  <a:schemeClr val="accent1"/>
                </a:solidFill>
              </a:rPr>
              <a:t>classified as financial auxiliaries</a:t>
            </a:r>
          </a:p>
          <a:p>
            <a:pPr>
              <a:lnSpc>
                <a:spcPct val="100000"/>
              </a:lnSpc>
            </a:pPr>
            <a:r>
              <a:rPr lang="en-US" sz="2400" b="1" dirty="0">
                <a:solidFill>
                  <a:schemeClr val="accent1"/>
                </a:solidFill>
              </a:rPr>
              <a:t>Four different types </a:t>
            </a:r>
            <a:r>
              <a:rPr lang="en-US" sz="2400" dirty="0"/>
              <a:t>can be distinguished:</a:t>
            </a:r>
            <a:r>
              <a:rPr lang="en-US" dirty="0"/>
              <a:t> </a:t>
            </a:r>
          </a:p>
          <a:p>
            <a:pPr lvl="1">
              <a:lnSpc>
                <a:spcPct val="100000"/>
              </a:lnSpc>
            </a:pPr>
            <a:r>
              <a:rPr lang="en-US" sz="2200" dirty="0"/>
              <a:t>peer-to-peer and other online lending platforms</a:t>
            </a:r>
          </a:p>
          <a:p>
            <a:pPr lvl="1">
              <a:lnSpc>
                <a:spcPct val="100000"/>
              </a:lnSpc>
            </a:pPr>
            <a:r>
              <a:rPr lang="en-US" sz="2200" dirty="0"/>
              <a:t>equity-based crowdfunding platforms</a:t>
            </a:r>
          </a:p>
          <a:p>
            <a:pPr lvl="1">
              <a:lnSpc>
                <a:spcPct val="100000"/>
              </a:lnSpc>
            </a:pPr>
            <a:r>
              <a:rPr lang="en-US" sz="2200" dirty="0"/>
              <a:t>philanthropic (or donation-based) crowdfunding platforms</a:t>
            </a:r>
          </a:p>
          <a:p>
            <a:pPr lvl="1">
              <a:lnSpc>
                <a:spcPct val="100000"/>
              </a:lnSpc>
            </a:pPr>
            <a:r>
              <a:rPr lang="en-US" sz="2200" dirty="0"/>
              <a:t>reward-based crowdfunding, in which the donors to a project expect to receive a non-financial reward such as a good or service</a:t>
            </a:r>
          </a:p>
          <a:p>
            <a:endParaRPr lang="en-AU" dirty="0"/>
          </a:p>
        </p:txBody>
      </p:sp>
    </p:spTree>
    <p:extLst>
      <p:ext uri="{BB962C8B-B14F-4D97-AF65-F5344CB8AC3E}">
        <p14:creationId xmlns:p14="http://schemas.microsoft.com/office/powerpoint/2010/main" val="44929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D7ADDC-895C-7342-B7CE-7D2C021AE54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3685380-1A45-FCE9-9345-B7B8294EB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4C694F-C8C0-B14D-BDC1-BCAD6C73207F}"/>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digital platforms</a:t>
            </a:r>
          </a:p>
        </p:txBody>
      </p:sp>
      <p:sp>
        <p:nvSpPr>
          <p:cNvPr id="5" name="Content Placeholder 4">
            <a:extLst>
              <a:ext uri="{FF2B5EF4-FFF2-40B4-BE49-F238E27FC236}">
                <a16:creationId xmlns:a16="http://schemas.microsoft.com/office/drawing/2014/main" id="{71FCDEB3-E2A2-5861-4121-B3C395F7EAF0}"/>
              </a:ext>
            </a:extLst>
          </p:cNvPr>
          <p:cNvSpPr>
            <a:spLocks noGrp="1"/>
          </p:cNvSpPr>
          <p:nvPr>
            <p:ph idx="1"/>
          </p:nvPr>
        </p:nvSpPr>
        <p:spPr>
          <a:xfrm>
            <a:off x="4355169" y="415636"/>
            <a:ext cx="7698286" cy="6234545"/>
          </a:xfrm>
        </p:spPr>
        <p:txBody>
          <a:bodyPr>
            <a:normAutofit lnSpcReduction="10000"/>
          </a:bodyPr>
          <a:lstStyle/>
          <a:p>
            <a:pPr marL="0" indent="0">
              <a:lnSpc>
                <a:spcPct val="100000"/>
              </a:lnSpc>
              <a:buNone/>
            </a:pPr>
            <a:r>
              <a:rPr lang="en-AU" sz="3000" b="1" dirty="0">
                <a:solidFill>
                  <a:schemeClr val="accent1"/>
                </a:solidFill>
              </a:rPr>
              <a:t>Financial digital platforms:</a:t>
            </a:r>
          </a:p>
          <a:p>
            <a:pPr>
              <a:lnSpc>
                <a:spcPct val="100000"/>
              </a:lnSpc>
            </a:pPr>
            <a:r>
              <a:rPr lang="en-US" sz="2600" dirty="0"/>
              <a:t>A special type of financial digital platform whose main purpose is </a:t>
            </a:r>
            <a:r>
              <a:rPr lang="en-US" sz="2600" b="1" dirty="0">
                <a:solidFill>
                  <a:schemeClr val="accent1"/>
                </a:solidFill>
              </a:rPr>
              <a:t>not to facilitate access to funding </a:t>
            </a:r>
            <a:r>
              <a:rPr lang="en-US" sz="2600" dirty="0"/>
              <a:t>consists of </a:t>
            </a:r>
            <a:r>
              <a:rPr lang="en-US" sz="2600" b="1" dirty="0">
                <a:solidFill>
                  <a:schemeClr val="accent1"/>
                </a:solidFill>
              </a:rPr>
              <a:t>crypto asset exchanges and trading/lending platforms</a:t>
            </a:r>
          </a:p>
          <a:p>
            <a:pPr>
              <a:lnSpc>
                <a:spcPct val="100000"/>
              </a:lnSpc>
            </a:pPr>
            <a:r>
              <a:rPr lang="en-US" sz="2600" dirty="0"/>
              <a:t>These allow users to buy, sell and lend crypto assets for a fee or commission</a:t>
            </a:r>
          </a:p>
          <a:p>
            <a:pPr>
              <a:lnSpc>
                <a:spcPct val="100000"/>
              </a:lnSpc>
            </a:pPr>
            <a:r>
              <a:rPr lang="en-US" sz="2600" dirty="0"/>
              <a:t>They typically </a:t>
            </a:r>
            <a:r>
              <a:rPr lang="en-US" sz="2600" b="1" dirty="0">
                <a:solidFill>
                  <a:schemeClr val="accent1"/>
                </a:solidFill>
              </a:rPr>
              <a:t>embed their fees into their buying and selling prices</a:t>
            </a:r>
          </a:p>
          <a:p>
            <a:pPr>
              <a:lnSpc>
                <a:spcPct val="100000"/>
              </a:lnSpc>
            </a:pPr>
            <a:r>
              <a:rPr lang="en-US" sz="2600" b="1" dirty="0">
                <a:solidFill>
                  <a:schemeClr val="accent1"/>
                </a:solidFill>
              </a:rPr>
              <a:t>Fees received from staking of crypto assets </a:t>
            </a:r>
            <a:r>
              <a:rPr lang="en-US" sz="2600" dirty="0"/>
              <a:t>are treated as payments for the provision of non-financial services </a:t>
            </a:r>
          </a:p>
          <a:p>
            <a:pPr>
              <a:lnSpc>
                <a:spcPct val="100000"/>
              </a:lnSpc>
            </a:pPr>
            <a:r>
              <a:rPr lang="en-US" sz="2600" dirty="0"/>
              <a:t>Some crypto exchanges may (also) provide </a:t>
            </a:r>
            <a:r>
              <a:rPr lang="en-US" sz="2600" b="1" dirty="0">
                <a:solidFill>
                  <a:schemeClr val="accent1"/>
                </a:solidFill>
              </a:rPr>
              <a:t>custodian services and hold crypto assets of customers</a:t>
            </a:r>
            <a:r>
              <a:rPr lang="en-US" sz="2600" dirty="0"/>
              <a:t> for a fee</a:t>
            </a:r>
          </a:p>
        </p:txBody>
      </p:sp>
    </p:spTree>
    <p:extLst>
      <p:ext uri="{BB962C8B-B14F-4D97-AF65-F5344CB8AC3E}">
        <p14:creationId xmlns:p14="http://schemas.microsoft.com/office/powerpoint/2010/main" val="4150474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EC183-70C4-7883-3DE1-446415AFFF38}"/>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B579D057-0C84-C6EB-3B56-0D8AF7EB1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56558-BB21-F3F5-D7CF-EDBFD010827E}"/>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crypto assets</a:t>
            </a:r>
          </a:p>
        </p:txBody>
      </p:sp>
      <p:sp>
        <p:nvSpPr>
          <p:cNvPr id="5" name="Content Placeholder 4">
            <a:extLst>
              <a:ext uri="{FF2B5EF4-FFF2-40B4-BE49-F238E27FC236}">
                <a16:creationId xmlns:a16="http://schemas.microsoft.com/office/drawing/2014/main" id="{5A63A86E-F97E-4CE4-A7F1-3749E8071F6E}"/>
              </a:ext>
            </a:extLst>
          </p:cNvPr>
          <p:cNvSpPr>
            <a:spLocks noGrp="1"/>
          </p:cNvSpPr>
          <p:nvPr>
            <p:ph idx="1"/>
          </p:nvPr>
        </p:nvSpPr>
        <p:spPr>
          <a:xfrm>
            <a:off x="4355169" y="415636"/>
            <a:ext cx="7698286" cy="6234545"/>
          </a:xfrm>
        </p:spPr>
        <p:txBody>
          <a:bodyPr>
            <a:normAutofit fontScale="85000" lnSpcReduction="20000"/>
          </a:bodyPr>
          <a:lstStyle/>
          <a:p>
            <a:pPr>
              <a:lnSpc>
                <a:spcPct val="120000"/>
              </a:lnSpc>
            </a:pPr>
            <a:r>
              <a:rPr lang="en-GB" b="1" noProof="0" dirty="0">
                <a:solidFill>
                  <a:schemeClr val="accent1"/>
                </a:solidFill>
              </a:rPr>
              <a:t>Crypto assets</a:t>
            </a:r>
            <a:r>
              <a:rPr lang="en-GB" noProof="0" dirty="0"/>
              <a:t>: Digital representations of value that use cryptography and distributed ledger technology (DLT) such as blockchains to enable parties to transact directly with each other without the need for a trusted intermediary</a:t>
            </a:r>
          </a:p>
          <a:p>
            <a:pPr>
              <a:lnSpc>
                <a:spcPct val="120000"/>
              </a:lnSpc>
            </a:pPr>
            <a:r>
              <a:rPr lang="en-GB" noProof="0" dirty="0"/>
              <a:t>DLTs allow transactions to be recorded, synchronized, and shared simultaneously on multiple nodes in a decentralized network; blockchains create cryptographic records of transactions and ownership that are impossible to alter without detection</a:t>
            </a:r>
          </a:p>
          <a:p>
            <a:pPr>
              <a:lnSpc>
                <a:spcPct val="120000"/>
              </a:lnSpc>
            </a:pPr>
            <a:r>
              <a:rPr lang="en-GB" b="1" noProof="0" dirty="0">
                <a:solidFill>
                  <a:schemeClr val="accent1"/>
                </a:solidFill>
              </a:rPr>
              <a:t>Crypto assets are classified as either fungible or non-fungible</a:t>
            </a:r>
          </a:p>
          <a:p>
            <a:pPr lvl="1">
              <a:lnSpc>
                <a:spcPct val="120000"/>
              </a:lnSpc>
            </a:pPr>
            <a:r>
              <a:rPr lang="en-GB" noProof="0" dirty="0"/>
              <a:t>Fungible crypto assets are divisible and not unique (e.g., one bitcoin is equal to any other bitcoin and can be divided into equal pieces of similar value)</a:t>
            </a:r>
          </a:p>
          <a:p>
            <a:pPr lvl="1">
              <a:lnSpc>
                <a:spcPct val="120000"/>
              </a:lnSpc>
            </a:pPr>
            <a:r>
              <a:rPr lang="en-GB" noProof="0" dirty="0"/>
              <a:t>Non-fungible crypto assets, commonly known as non-fungible tokens (NFTs), are unique and non-divisible</a:t>
            </a:r>
          </a:p>
          <a:p>
            <a:pPr marL="0" indent="0">
              <a:buNone/>
            </a:pPr>
            <a:endParaRPr lang="en-AU" dirty="0"/>
          </a:p>
        </p:txBody>
      </p:sp>
    </p:spTree>
    <p:extLst>
      <p:ext uri="{BB962C8B-B14F-4D97-AF65-F5344CB8AC3E}">
        <p14:creationId xmlns:p14="http://schemas.microsoft.com/office/powerpoint/2010/main" val="371453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983904-2F53-7D2E-0DC0-DB28E2340EF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5DEE3DF-CB97-5B72-2D8E-F4E2C9DC1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42B20F-41CA-7781-FE28-73C8C2792088}"/>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crypto assets</a:t>
            </a:r>
          </a:p>
        </p:txBody>
      </p:sp>
      <p:sp>
        <p:nvSpPr>
          <p:cNvPr id="5" name="Content Placeholder 4">
            <a:extLst>
              <a:ext uri="{FF2B5EF4-FFF2-40B4-BE49-F238E27FC236}">
                <a16:creationId xmlns:a16="http://schemas.microsoft.com/office/drawing/2014/main" id="{9BC2C910-F2C2-A50B-6CE8-47A49C79577E}"/>
              </a:ext>
            </a:extLst>
          </p:cNvPr>
          <p:cNvSpPr>
            <a:spLocks noGrp="1"/>
          </p:cNvSpPr>
          <p:nvPr>
            <p:ph idx="1"/>
          </p:nvPr>
        </p:nvSpPr>
        <p:spPr>
          <a:xfrm>
            <a:off x="4355169" y="415636"/>
            <a:ext cx="7698286" cy="6234545"/>
          </a:xfrm>
        </p:spPr>
        <p:txBody>
          <a:bodyPr>
            <a:normAutofit fontScale="77500" lnSpcReduction="20000"/>
          </a:bodyPr>
          <a:lstStyle/>
          <a:p>
            <a:pPr>
              <a:lnSpc>
                <a:spcPct val="120000"/>
              </a:lnSpc>
            </a:pPr>
            <a:r>
              <a:rPr lang="en-US" b="1" dirty="0">
                <a:solidFill>
                  <a:schemeClr val="accent1"/>
                </a:solidFill>
              </a:rPr>
              <a:t>Fungible crypto assets are classified into three broad categories</a:t>
            </a:r>
            <a:r>
              <a:rPr lang="en-US" dirty="0"/>
              <a:t>: </a:t>
            </a:r>
          </a:p>
          <a:p>
            <a:pPr lvl="1">
              <a:lnSpc>
                <a:spcPct val="120000"/>
              </a:lnSpc>
            </a:pPr>
            <a:r>
              <a:rPr lang="en-US" dirty="0"/>
              <a:t>Those </a:t>
            </a:r>
            <a:r>
              <a:rPr lang="en-US" b="1" dirty="0">
                <a:solidFill>
                  <a:schemeClr val="accent1"/>
                </a:solidFill>
              </a:rPr>
              <a:t>designed to act as a general medium of exchange </a:t>
            </a:r>
            <a:r>
              <a:rPr lang="en-US" dirty="0"/>
              <a:t>(which are further divided in those with, and those without, a corresponding liability)</a:t>
            </a:r>
          </a:p>
          <a:p>
            <a:pPr lvl="1">
              <a:lnSpc>
                <a:spcPct val="120000"/>
              </a:lnSpc>
            </a:pPr>
            <a:r>
              <a:rPr lang="en-US" dirty="0"/>
              <a:t>Those </a:t>
            </a:r>
            <a:r>
              <a:rPr lang="en-US" b="1" dirty="0">
                <a:solidFill>
                  <a:schemeClr val="accent1"/>
                </a:solidFill>
              </a:rPr>
              <a:t>designed to act as a medium of exchange within a platform or network</a:t>
            </a:r>
            <a:r>
              <a:rPr lang="en-US" dirty="0"/>
              <a:t>—also known as payment tokens (again divided into those with, and those without, a corresponding liability)</a:t>
            </a:r>
          </a:p>
          <a:p>
            <a:pPr lvl="1">
              <a:lnSpc>
                <a:spcPct val="120000"/>
              </a:lnSpc>
            </a:pPr>
            <a:r>
              <a:rPr lang="en-US" b="1" dirty="0">
                <a:solidFill>
                  <a:schemeClr val="accent1"/>
                </a:solidFill>
              </a:rPr>
              <a:t>Security crypto assets</a:t>
            </a:r>
          </a:p>
          <a:p>
            <a:pPr>
              <a:lnSpc>
                <a:spcPct val="120000"/>
              </a:lnSpc>
            </a:pPr>
            <a:r>
              <a:rPr lang="en-US" b="1" dirty="0">
                <a:solidFill>
                  <a:schemeClr val="accent1"/>
                </a:solidFill>
              </a:rPr>
              <a:t>Decision tree available in figure 22.2 of the 2025 SNA</a:t>
            </a:r>
          </a:p>
          <a:p>
            <a:pPr>
              <a:lnSpc>
                <a:spcPct val="120000"/>
              </a:lnSpc>
            </a:pPr>
            <a:r>
              <a:rPr lang="nl-NL" b="1" dirty="0">
                <a:solidFill>
                  <a:schemeClr val="accent1"/>
                </a:solidFill>
              </a:rPr>
              <a:t>Crypto </a:t>
            </a:r>
            <a:r>
              <a:rPr lang="en-US" b="1" dirty="0">
                <a:solidFill>
                  <a:schemeClr val="accent1"/>
                </a:solidFill>
              </a:rPr>
              <a:t>assets with a corresponding liability </a:t>
            </a:r>
            <a:r>
              <a:rPr lang="en-US" dirty="0"/>
              <a:t>are generally classified as </a:t>
            </a:r>
            <a:r>
              <a:rPr lang="en-US" b="1" dirty="0">
                <a:solidFill>
                  <a:schemeClr val="accent1"/>
                </a:solidFill>
              </a:rPr>
              <a:t>financial instruments</a:t>
            </a:r>
          </a:p>
          <a:p>
            <a:pPr>
              <a:lnSpc>
                <a:spcPct val="120000"/>
              </a:lnSpc>
            </a:pPr>
            <a:r>
              <a:rPr lang="en-US" dirty="0"/>
              <a:t>However, </a:t>
            </a:r>
            <a:r>
              <a:rPr lang="en-US" b="1" dirty="0">
                <a:solidFill>
                  <a:schemeClr val="accent1"/>
                </a:solidFill>
              </a:rPr>
              <a:t>crypto assets without a corresponding liability </a:t>
            </a:r>
            <a:r>
              <a:rPr lang="en-US" dirty="0"/>
              <a:t>are classified as </a:t>
            </a:r>
            <a:r>
              <a:rPr lang="en-US" b="1" dirty="0">
                <a:solidFill>
                  <a:schemeClr val="accent1"/>
                </a:solidFill>
              </a:rPr>
              <a:t>non-produced non-financial assets</a:t>
            </a:r>
          </a:p>
          <a:p>
            <a:pPr>
              <a:lnSpc>
                <a:spcPct val="120000"/>
              </a:lnSpc>
            </a:pPr>
            <a:r>
              <a:rPr lang="en-US" dirty="0"/>
              <a:t>If a crypto asset without a corresponding liability is ever able to gain widespread acceptance as a general medium of exchange, the guidance on its classification may be re-considered</a:t>
            </a:r>
          </a:p>
          <a:p>
            <a:pPr>
              <a:lnSpc>
                <a:spcPct val="120000"/>
              </a:lnSpc>
            </a:pPr>
            <a:endParaRPr lang="en-AU" dirty="0"/>
          </a:p>
          <a:p>
            <a:endParaRPr lang="en-AU" dirty="0"/>
          </a:p>
          <a:p>
            <a:endParaRPr lang="en-AU" dirty="0"/>
          </a:p>
        </p:txBody>
      </p:sp>
    </p:spTree>
    <p:extLst>
      <p:ext uri="{BB962C8B-B14F-4D97-AF65-F5344CB8AC3E}">
        <p14:creationId xmlns:p14="http://schemas.microsoft.com/office/powerpoint/2010/main" val="759499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35100A-2859-053E-BF5D-D86534CD57F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9B47EC3-0D3C-3ED0-4BC9-4D95D8A20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8B00ED-90D5-668A-0A02-7F4977EE0E84}"/>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New guidance on digital services: crypto assets</a:t>
            </a:r>
          </a:p>
        </p:txBody>
      </p:sp>
      <p:sp>
        <p:nvSpPr>
          <p:cNvPr id="5" name="Content Placeholder 4">
            <a:extLst>
              <a:ext uri="{FF2B5EF4-FFF2-40B4-BE49-F238E27FC236}">
                <a16:creationId xmlns:a16="http://schemas.microsoft.com/office/drawing/2014/main" id="{7DF6AD90-F072-A9CC-3564-8D91E6140D4B}"/>
              </a:ext>
            </a:extLst>
          </p:cNvPr>
          <p:cNvSpPr>
            <a:spLocks noGrp="1"/>
          </p:cNvSpPr>
          <p:nvPr>
            <p:ph idx="1"/>
          </p:nvPr>
        </p:nvSpPr>
        <p:spPr>
          <a:xfrm>
            <a:off x="4355169" y="415636"/>
            <a:ext cx="7698286" cy="6234545"/>
          </a:xfrm>
        </p:spPr>
        <p:txBody>
          <a:bodyPr>
            <a:normAutofit fontScale="77500" lnSpcReduction="20000"/>
          </a:bodyPr>
          <a:lstStyle/>
          <a:p>
            <a:pPr>
              <a:lnSpc>
                <a:spcPct val="120000"/>
              </a:lnSpc>
            </a:pPr>
            <a:r>
              <a:rPr lang="en-AU" b="1" dirty="0">
                <a:solidFill>
                  <a:schemeClr val="accent1"/>
                </a:solidFill>
              </a:rPr>
              <a:t>Major discussion on the classification of crypto assets without a corresponding liability designed to act as a general medium of exchange</a:t>
            </a:r>
            <a:r>
              <a:rPr lang="en-AU" dirty="0"/>
              <a:t>: financial asset or non-financial asset; and – if non-financial asset – produced or non-produced asset</a:t>
            </a:r>
          </a:p>
          <a:p>
            <a:pPr>
              <a:lnSpc>
                <a:spcPct val="120000"/>
              </a:lnSpc>
            </a:pPr>
            <a:r>
              <a:rPr lang="en-US" dirty="0"/>
              <a:t>The </a:t>
            </a:r>
            <a:r>
              <a:rPr lang="en-US" b="1" dirty="0">
                <a:solidFill>
                  <a:schemeClr val="accent1"/>
                </a:solidFill>
              </a:rPr>
              <a:t>“mining” of crypto assets </a:t>
            </a:r>
            <a:r>
              <a:rPr lang="en-US" dirty="0"/>
              <a:t>without a corresponding liability is to be looked upon as </a:t>
            </a:r>
            <a:r>
              <a:rPr lang="en-US" b="1" dirty="0">
                <a:solidFill>
                  <a:schemeClr val="accent1"/>
                </a:solidFill>
              </a:rPr>
              <a:t>validating crypto asset transactions, and to be treated as production of services</a:t>
            </a:r>
          </a:p>
          <a:p>
            <a:pPr>
              <a:lnSpc>
                <a:spcPct val="120000"/>
              </a:lnSpc>
            </a:pPr>
            <a:r>
              <a:rPr lang="en-US" dirty="0"/>
              <a:t>The process may include the </a:t>
            </a:r>
            <a:r>
              <a:rPr lang="en-US" b="1" dirty="0">
                <a:solidFill>
                  <a:schemeClr val="accent1"/>
                </a:solidFill>
              </a:rPr>
              <a:t>release of new units of the crypto asset </a:t>
            </a:r>
            <a:r>
              <a:rPr lang="en-US" dirty="0"/>
              <a:t>as an </a:t>
            </a:r>
            <a:r>
              <a:rPr lang="en-US" b="1" dirty="0">
                <a:solidFill>
                  <a:schemeClr val="accent1"/>
                </a:solidFill>
              </a:rPr>
              <a:t>implicit fee </a:t>
            </a:r>
            <a:r>
              <a:rPr lang="en-US" dirty="0"/>
              <a:t>paid to the miner validating the transaction; the </a:t>
            </a:r>
            <a:r>
              <a:rPr lang="en-US" b="1" dirty="0">
                <a:solidFill>
                  <a:schemeClr val="accent1"/>
                </a:solidFill>
              </a:rPr>
              <a:t>miner may also receive an explicit fee in crypto assets </a:t>
            </a:r>
            <a:r>
              <a:rPr lang="en-US" dirty="0"/>
              <a:t>paid by the party initiating the transaction, which is normally the sender/seller</a:t>
            </a:r>
          </a:p>
          <a:p>
            <a:pPr>
              <a:lnSpc>
                <a:spcPct val="120000"/>
              </a:lnSpc>
            </a:pPr>
            <a:r>
              <a:rPr lang="en-US" dirty="0"/>
              <a:t>The validation services that are rewarded with newly released units of the crypto asset are assumed to be collectively consumed by the existing holders of that crypto asset, while those rewarded by the explicit fee are consumed by the transactor paying the fee (normally the sender/seller)</a:t>
            </a:r>
            <a:endParaRPr lang="en-AU" dirty="0"/>
          </a:p>
        </p:txBody>
      </p:sp>
    </p:spTree>
    <p:extLst>
      <p:ext uri="{BB962C8B-B14F-4D97-AF65-F5344CB8AC3E}">
        <p14:creationId xmlns:p14="http://schemas.microsoft.com/office/powerpoint/2010/main" val="375051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3C53E0-A79D-7462-F8CC-3DDD0122762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57FF852-F779-7818-E6E3-E417FB26A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6D080C-E982-42FA-EB84-FA17A83F74C3}"/>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central bank</a:t>
            </a:r>
          </a:p>
        </p:txBody>
      </p:sp>
      <p:sp>
        <p:nvSpPr>
          <p:cNvPr id="5" name="Content Placeholder 4">
            <a:extLst>
              <a:ext uri="{FF2B5EF4-FFF2-40B4-BE49-F238E27FC236}">
                <a16:creationId xmlns:a16="http://schemas.microsoft.com/office/drawing/2014/main" id="{341D70F7-11EA-7FE3-EAB8-7A9C48D36DB9}"/>
              </a:ext>
            </a:extLst>
          </p:cNvPr>
          <p:cNvSpPr>
            <a:spLocks noGrp="1"/>
          </p:cNvSpPr>
          <p:nvPr>
            <p:ph idx="1"/>
          </p:nvPr>
        </p:nvSpPr>
        <p:spPr>
          <a:xfrm>
            <a:off x="4355169" y="415636"/>
            <a:ext cx="7698286" cy="6234545"/>
          </a:xfrm>
        </p:spPr>
        <p:txBody>
          <a:bodyPr>
            <a:normAutofit fontScale="70000" lnSpcReduction="20000"/>
          </a:bodyPr>
          <a:lstStyle/>
          <a:p>
            <a:pPr>
              <a:lnSpc>
                <a:spcPct val="120000"/>
              </a:lnSpc>
            </a:pPr>
            <a:r>
              <a:rPr lang="en-AU" sz="2900" b="1" dirty="0">
                <a:solidFill>
                  <a:schemeClr val="accent1"/>
                </a:solidFill>
              </a:rPr>
              <a:t>2008 SNA: </a:t>
            </a:r>
          </a:p>
          <a:p>
            <a:pPr lvl="1">
              <a:lnSpc>
                <a:spcPct val="120000"/>
              </a:lnSpc>
            </a:pPr>
            <a:r>
              <a:rPr lang="en-AU" sz="2900" b="1" dirty="0">
                <a:solidFill>
                  <a:schemeClr val="accent1"/>
                </a:solidFill>
              </a:rPr>
              <a:t>Three types of services </a:t>
            </a:r>
            <a:r>
              <a:rPr lang="en-AU" sz="2900" dirty="0"/>
              <a:t>distinguished: (</a:t>
            </a:r>
            <a:r>
              <a:rPr lang="en-AU" sz="2900" dirty="0" err="1"/>
              <a:t>i</a:t>
            </a:r>
            <a:r>
              <a:rPr lang="en-AU" sz="2900" dirty="0"/>
              <a:t>) </a:t>
            </a:r>
            <a:r>
              <a:rPr lang="en-AU" sz="2900" b="1" dirty="0">
                <a:solidFill>
                  <a:schemeClr val="accent1"/>
                </a:solidFill>
              </a:rPr>
              <a:t>monetary policy services </a:t>
            </a:r>
            <a:r>
              <a:rPr lang="en-AU" sz="2900" dirty="0"/>
              <a:t>(always non-market); (ii) </a:t>
            </a:r>
            <a:r>
              <a:rPr lang="en-AU" sz="2900" b="1" dirty="0">
                <a:solidFill>
                  <a:schemeClr val="accent1"/>
                </a:solidFill>
              </a:rPr>
              <a:t>supervisory services</a:t>
            </a:r>
            <a:r>
              <a:rPr lang="en-AU" sz="2900" dirty="0"/>
              <a:t>; and (iii) </a:t>
            </a:r>
            <a:r>
              <a:rPr lang="en-AU" sz="2900" b="1" dirty="0">
                <a:solidFill>
                  <a:schemeClr val="accent1"/>
                </a:solidFill>
              </a:rPr>
              <a:t>implicit financial services on loans and deposits </a:t>
            </a:r>
            <a:r>
              <a:rPr lang="en-AU" sz="2900" dirty="0"/>
              <a:t>(always market)</a:t>
            </a:r>
          </a:p>
          <a:p>
            <a:pPr lvl="1">
              <a:lnSpc>
                <a:spcPct val="120000"/>
              </a:lnSpc>
            </a:pPr>
            <a:r>
              <a:rPr lang="en-AU" sz="2900" dirty="0"/>
              <a:t>Supervisory services either market or non-market based on whether fees are charged that are sufficient to cover the costs</a:t>
            </a:r>
          </a:p>
          <a:p>
            <a:pPr lvl="1">
              <a:lnSpc>
                <a:spcPct val="120000"/>
              </a:lnSpc>
            </a:pPr>
            <a:r>
              <a:rPr lang="en-AU" sz="2900" b="1" dirty="0">
                <a:solidFill>
                  <a:schemeClr val="accent1"/>
                </a:solidFill>
              </a:rPr>
              <a:t>Non-market services recorded as being delivered to government, and thus adding to government output</a:t>
            </a:r>
          </a:p>
          <a:p>
            <a:pPr>
              <a:lnSpc>
                <a:spcPct val="120000"/>
              </a:lnSpc>
            </a:pPr>
            <a:r>
              <a:rPr lang="en-AU" sz="2900" b="1" dirty="0">
                <a:solidFill>
                  <a:schemeClr val="accent1"/>
                </a:solidFill>
              </a:rPr>
              <a:t>2025 SNA:</a:t>
            </a:r>
          </a:p>
          <a:p>
            <a:pPr lvl="1">
              <a:lnSpc>
                <a:spcPct val="120000"/>
              </a:lnSpc>
            </a:pPr>
            <a:r>
              <a:rPr lang="en-AU" sz="2900" b="1" dirty="0">
                <a:solidFill>
                  <a:schemeClr val="accent1"/>
                </a:solidFill>
              </a:rPr>
              <a:t>No implicit financial services on loans and deposits</a:t>
            </a:r>
          </a:p>
          <a:p>
            <a:pPr lvl="1">
              <a:lnSpc>
                <a:spcPct val="120000"/>
              </a:lnSpc>
            </a:pPr>
            <a:r>
              <a:rPr lang="en-AU" sz="2900" b="1" dirty="0">
                <a:solidFill>
                  <a:schemeClr val="accent1"/>
                </a:solidFill>
              </a:rPr>
              <a:t>Other services broadened </a:t>
            </a:r>
            <a:r>
              <a:rPr lang="en-AU" sz="2900" dirty="0"/>
              <a:t>to </a:t>
            </a:r>
            <a:r>
              <a:rPr lang="en-US" sz="2900" dirty="0"/>
              <a:t>monetary policy services, including by issuing currency and regulating money supply; services related to promoting financial stability, including regulation and macroprudential supervision; services related to managing international reserves and the payments systems; and acting as banker to government</a:t>
            </a:r>
          </a:p>
          <a:p>
            <a:pPr lvl="1">
              <a:lnSpc>
                <a:spcPct val="120000"/>
              </a:lnSpc>
            </a:pPr>
            <a:r>
              <a:rPr lang="en-US" sz="2900" b="1" dirty="0">
                <a:solidFill>
                  <a:schemeClr val="accent1"/>
                </a:solidFill>
              </a:rPr>
              <a:t>Always considered as non-market services, produced and consumed by the central bank</a:t>
            </a:r>
            <a:endParaRPr lang="en-AU" sz="2900" b="1" dirty="0">
              <a:solidFill>
                <a:schemeClr val="accent1"/>
              </a:solidFill>
            </a:endParaRPr>
          </a:p>
        </p:txBody>
      </p:sp>
    </p:spTree>
    <p:extLst>
      <p:ext uri="{BB962C8B-B14F-4D97-AF65-F5344CB8AC3E}">
        <p14:creationId xmlns:p14="http://schemas.microsoft.com/office/powerpoint/2010/main" val="320122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8FBB62-352E-6B78-EC87-8322DE3F7D1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DA7246A9-2701-0541-8CB4-592986EE9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A4460D-B644-A79E-E634-06F66B34DC7F}"/>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implicit financial services on loans and deposits</a:t>
            </a:r>
          </a:p>
        </p:txBody>
      </p:sp>
      <p:sp>
        <p:nvSpPr>
          <p:cNvPr id="5" name="Content Placeholder 4">
            <a:extLst>
              <a:ext uri="{FF2B5EF4-FFF2-40B4-BE49-F238E27FC236}">
                <a16:creationId xmlns:a16="http://schemas.microsoft.com/office/drawing/2014/main" id="{699C49E6-58D8-5969-C8F1-C62885EFE067}"/>
              </a:ext>
            </a:extLst>
          </p:cNvPr>
          <p:cNvSpPr>
            <a:spLocks noGrp="1"/>
          </p:cNvSpPr>
          <p:nvPr>
            <p:ph idx="1"/>
          </p:nvPr>
        </p:nvSpPr>
        <p:spPr>
          <a:xfrm>
            <a:off x="4355169" y="415636"/>
            <a:ext cx="7698286" cy="6234545"/>
          </a:xfrm>
        </p:spPr>
        <p:txBody>
          <a:bodyPr>
            <a:normAutofit fontScale="85000" lnSpcReduction="10000"/>
          </a:bodyPr>
          <a:lstStyle/>
          <a:p>
            <a:pPr>
              <a:lnSpc>
                <a:spcPct val="110000"/>
              </a:lnSpc>
            </a:pPr>
            <a:r>
              <a:rPr lang="en-GB" b="1" noProof="0" dirty="0">
                <a:solidFill>
                  <a:schemeClr val="accent1"/>
                </a:solidFill>
              </a:rPr>
              <a:t>Basic approach:</a:t>
            </a:r>
          </a:p>
          <a:p>
            <a:pPr lvl="1">
              <a:lnSpc>
                <a:spcPct val="110000"/>
              </a:lnSpc>
            </a:pPr>
            <a:r>
              <a:rPr lang="en-GB" noProof="0" dirty="0"/>
              <a:t>(</a:t>
            </a:r>
            <a:r>
              <a:rPr lang="en-GB" noProof="0" dirty="0" err="1"/>
              <a:t>rL</a:t>
            </a:r>
            <a:r>
              <a:rPr lang="en-GB" noProof="0" dirty="0"/>
              <a:t> – </a:t>
            </a:r>
            <a:r>
              <a:rPr lang="en-GB" noProof="0" dirty="0" err="1"/>
              <a:t>rr</a:t>
            </a:r>
            <a:r>
              <a:rPr lang="en-GB" noProof="0" dirty="0"/>
              <a:t>) * value of loans</a:t>
            </a:r>
          </a:p>
          <a:p>
            <a:pPr lvl="1">
              <a:lnSpc>
                <a:spcPct val="110000"/>
              </a:lnSpc>
            </a:pPr>
            <a:r>
              <a:rPr lang="en-GB" noProof="0" dirty="0"/>
              <a:t>(</a:t>
            </a:r>
            <a:r>
              <a:rPr lang="en-GB" noProof="0" dirty="0" err="1"/>
              <a:t>rr</a:t>
            </a:r>
            <a:r>
              <a:rPr lang="en-GB" noProof="0" dirty="0"/>
              <a:t> – </a:t>
            </a:r>
            <a:r>
              <a:rPr lang="en-GB" noProof="0" dirty="0" err="1"/>
              <a:t>rD</a:t>
            </a:r>
            <a:r>
              <a:rPr lang="en-GB" noProof="0" dirty="0"/>
              <a:t>) * value of deposits</a:t>
            </a:r>
          </a:p>
          <a:p>
            <a:pPr>
              <a:lnSpc>
                <a:spcPct val="110000"/>
              </a:lnSpc>
            </a:pPr>
            <a:r>
              <a:rPr lang="en-GB" noProof="0" dirty="0"/>
              <a:t>A </a:t>
            </a:r>
            <a:r>
              <a:rPr lang="en-GB" b="1" noProof="0" dirty="0">
                <a:solidFill>
                  <a:schemeClr val="accent1"/>
                </a:solidFill>
              </a:rPr>
              <a:t>single reference rate to be used </a:t>
            </a:r>
            <a:r>
              <a:rPr lang="en-GB" noProof="0" dirty="0"/>
              <a:t>(thus avoiding the exclusion of liquidity transformation):</a:t>
            </a:r>
          </a:p>
          <a:p>
            <a:pPr lvl="1">
              <a:lnSpc>
                <a:spcPct val="110000"/>
              </a:lnSpc>
            </a:pPr>
            <a:r>
              <a:rPr lang="en-GB" noProof="0" dirty="0"/>
              <a:t>based on a single observable exogenous rate for a specific instrument, such as interbank lending rates</a:t>
            </a:r>
          </a:p>
          <a:p>
            <a:pPr lvl="1">
              <a:lnSpc>
                <a:spcPct val="110000"/>
              </a:lnSpc>
            </a:pPr>
            <a:r>
              <a:rPr lang="en-GB" noProof="0" dirty="0"/>
              <a:t>based on a weighted average of observable exogenous rates of maturities with different terms (weighted by the stock of loans and deposits in each maturity)</a:t>
            </a:r>
          </a:p>
          <a:p>
            <a:pPr lvl="1">
              <a:lnSpc>
                <a:spcPct val="110000"/>
              </a:lnSpc>
            </a:pPr>
            <a:r>
              <a:rPr lang="en-GB" noProof="0" dirty="0"/>
              <a:t>a weighted average of the endogenous interest rates on loans and deposits</a:t>
            </a:r>
          </a:p>
          <a:p>
            <a:pPr>
              <a:lnSpc>
                <a:spcPct val="110000"/>
              </a:lnSpc>
            </a:pPr>
            <a:r>
              <a:rPr lang="en-GB" b="1" dirty="0">
                <a:solidFill>
                  <a:schemeClr val="accent1"/>
                </a:solidFill>
              </a:rPr>
              <a:t>Special attention during periods of volatile interest movements, and/or dis-functioning liquidity markets</a:t>
            </a:r>
          </a:p>
          <a:p>
            <a:pPr>
              <a:lnSpc>
                <a:spcPct val="110000"/>
              </a:lnSpc>
            </a:pPr>
            <a:r>
              <a:rPr lang="en-GB" b="1" noProof="0" dirty="0">
                <a:solidFill>
                  <a:schemeClr val="accent1"/>
                </a:solidFill>
              </a:rPr>
              <a:t>Conceptual merit in excluding credit default risk</a:t>
            </a:r>
          </a:p>
          <a:p>
            <a:pPr>
              <a:lnSpc>
                <a:spcPct val="110000"/>
              </a:lnSpc>
            </a:pPr>
            <a:r>
              <a:rPr lang="en-GB" b="1" noProof="0" dirty="0">
                <a:solidFill>
                  <a:schemeClr val="accent1"/>
                </a:solidFill>
              </a:rPr>
              <a:t>International trade: distinction of at least two currencies</a:t>
            </a:r>
          </a:p>
        </p:txBody>
      </p:sp>
    </p:spTree>
    <p:extLst>
      <p:ext uri="{BB962C8B-B14F-4D97-AF65-F5344CB8AC3E}">
        <p14:creationId xmlns:p14="http://schemas.microsoft.com/office/powerpoint/2010/main" val="2812631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270A67-E7AF-D7B9-EFE4-7694280F0AB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DB191A20-34E4-073D-372F-FF9B5FA82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E7BD9D-2CA1-2011-64AF-4718780C2C46}"/>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factoring</a:t>
            </a:r>
          </a:p>
        </p:txBody>
      </p:sp>
      <p:sp>
        <p:nvSpPr>
          <p:cNvPr id="5" name="Content Placeholder 4">
            <a:extLst>
              <a:ext uri="{FF2B5EF4-FFF2-40B4-BE49-F238E27FC236}">
                <a16:creationId xmlns:a16="http://schemas.microsoft.com/office/drawing/2014/main" id="{94BCFC75-325C-3271-7BE5-69188EA911EB}"/>
              </a:ext>
            </a:extLst>
          </p:cNvPr>
          <p:cNvSpPr>
            <a:spLocks noGrp="1"/>
          </p:cNvSpPr>
          <p:nvPr>
            <p:ph idx="1"/>
          </p:nvPr>
        </p:nvSpPr>
        <p:spPr>
          <a:xfrm>
            <a:off x="4355169" y="415636"/>
            <a:ext cx="7698286" cy="6234545"/>
          </a:xfrm>
        </p:spPr>
        <p:txBody>
          <a:bodyPr>
            <a:normAutofit lnSpcReduction="10000"/>
          </a:bodyPr>
          <a:lstStyle/>
          <a:p>
            <a:pPr>
              <a:lnSpc>
                <a:spcPct val="100000"/>
              </a:lnSpc>
            </a:pPr>
            <a:r>
              <a:rPr lang="en-GB" b="1" dirty="0">
                <a:solidFill>
                  <a:schemeClr val="accent1"/>
                </a:solidFill>
              </a:rPr>
              <a:t>Factoring</a:t>
            </a:r>
            <a:r>
              <a:rPr lang="en-GB" dirty="0"/>
              <a:t>: </a:t>
            </a:r>
            <a:r>
              <a:rPr lang="en-GB" noProof="0" dirty="0"/>
              <a:t>Transaction in which a financial corporation buys trade accounts receivable from a supplier of goods and services at a discount</a:t>
            </a:r>
          </a:p>
          <a:p>
            <a:pPr>
              <a:lnSpc>
                <a:spcPct val="100000"/>
              </a:lnSpc>
            </a:pPr>
            <a:r>
              <a:rPr lang="en-GB" noProof="0" dirty="0"/>
              <a:t>Two basic types:</a:t>
            </a:r>
          </a:p>
          <a:p>
            <a:pPr lvl="1">
              <a:lnSpc>
                <a:spcPct val="100000"/>
              </a:lnSpc>
            </a:pPr>
            <a:r>
              <a:rPr lang="en-GB" b="1" noProof="0" dirty="0">
                <a:solidFill>
                  <a:schemeClr val="accent1"/>
                </a:solidFill>
              </a:rPr>
              <a:t>Non-recourse</a:t>
            </a:r>
            <a:r>
              <a:rPr lang="en-GB" noProof="0" dirty="0"/>
              <a:t>: the factor assumes the full risk of non-payment by the debtors at maturity (higher fee)</a:t>
            </a:r>
          </a:p>
          <a:p>
            <a:pPr lvl="1">
              <a:lnSpc>
                <a:spcPct val="100000"/>
              </a:lnSpc>
            </a:pPr>
            <a:r>
              <a:rPr lang="en-GB" b="1" noProof="0" dirty="0">
                <a:solidFill>
                  <a:schemeClr val="accent1"/>
                </a:solidFill>
              </a:rPr>
              <a:t>Recourse</a:t>
            </a:r>
            <a:r>
              <a:rPr lang="en-GB" noProof="0" dirty="0"/>
              <a:t>: part of the risk is kept by the supplier</a:t>
            </a:r>
          </a:p>
          <a:p>
            <a:pPr>
              <a:lnSpc>
                <a:spcPct val="100000"/>
              </a:lnSpc>
            </a:pPr>
            <a:r>
              <a:rPr lang="en-GB" b="1" noProof="0" dirty="0">
                <a:solidFill>
                  <a:schemeClr val="accent1"/>
                </a:solidFill>
              </a:rPr>
              <a:t>Discount</a:t>
            </a:r>
            <a:r>
              <a:rPr lang="en-GB" noProof="0" dirty="0"/>
              <a:t> is equal to the difference between the nominal value of the accounts receivable and the actual payments by the factor to the supplier, and </a:t>
            </a:r>
            <a:r>
              <a:rPr lang="en-GB" b="1" noProof="0" dirty="0">
                <a:solidFill>
                  <a:schemeClr val="accent1"/>
                </a:solidFill>
              </a:rPr>
              <a:t>may consist of three elements: </a:t>
            </a:r>
          </a:p>
          <a:p>
            <a:pPr lvl="1">
              <a:lnSpc>
                <a:spcPct val="100000"/>
              </a:lnSpc>
            </a:pPr>
            <a:r>
              <a:rPr lang="en-GB" noProof="0" dirty="0"/>
              <a:t>Fees</a:t>
            </a:r>
          </a:p>
          <a:p>
            <a:pPr lvl="1">
              <a:lnSpc>
                <a:spcPct val="100000"/>
              </a:lnSpc>
            </a:pPr>
            <a:r>
              <a:rPr lang="en-GB" noProof="0" dirty="0"/>
              <a:t>Interest</a:t>
            </a:r>
          </a:p>
          <a:p>
            <a:pPr lvl="1">
              <a:lnSpc>
                <a:spcPct val="100000"/>
              </a:lnSpc>
            </a:pPr>
            <a:r>
              <a:rPr lang="en-GB" noProof="0" dirty="0"/>
              <a:t>Compensation for possible credit defaults</a:t>
            </a:r>
            <a:endParaRPr lang="en-AU" dirty="0"/>
          </a:p>
        </p:txBody>
      </p:sp>
    </p:spTree>
    <p:extLst>
      <p:ext uri="{BB962C8B-B14F-4D97-AF65-F5344CB8AC3E}">
        <p14:creationId xmlns:p14="http://schemas.microsoft.com/office/powerpoint/2010/main" val="2273660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CBBE43-3BC1-037A-6877-25E6E58D839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D4158D9B-2F9A-A7DC-6431-BAEFEC125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51395D-0ED6-4E7B-5686-54B51245934B}"/>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factoring</a:t>
            </a:r>
          </a:p>
        </p:txBody>
      </p:sp>
      <p:sp>
        <p:nvSpPr>
          <p:cNvPr id="5" name="Content Placeholder 4">
            <a:extLst>
              <a:ext uri="{FF2B5EF4-FFF2-40B4-BE49-F238E27FC236}">
                <a16:creationId xmlns:a16="http://schemas.microsoft.com/office/drawing/2014/main" id="{322AB842-3828-6F44-6E37-8BE1403CA5EA}"/>
              </a:ext>
            </a:extLst>
          </p:cNvPr>
          <p:cNvSpPr>
            <a:spLocks noGrp="1"/>
          </p:cNvSpPr>
          <p:nvPr>
            <p:ph idx="1"/>
          </p:nvPr>
        </p:nvSpPr>
        <p:spPr>
          <a:xfrm>
            <a:off x="4355169" y="415636"/>
            <a:ext cx="7698286" cy="6234545"/>
          </a:xfrm>
        </p:spPr>
        <p:txBody>
          <a:bodyPr>
            <a:normAutofit/>
          </a:bodyPr>
          <a:lstStyle/>
          <a:p>
            <a:pPr>
              <a:lnSpc>
                <a:spcPct val="100000"/>
              </a:lnSpc>
            </a:pPr>
            <a:r>
              <a:rPr lang="en-AU" b="1" dirty="0">
                <a:solidFill>
                  <a:schemeClr val="accent1"/>
                </a:solidFill>
              </a:rPr>
              <a:t>In normal circumstances </a:t>
            </a:r>
            <a:r>
              <a:rPr lang="en-AU" dirty="0"/>
              <a:t>(short-term financing with low amounts of interest and credit default), </a:t>
            </a:r>
            <a:r>
              <a:rPr lang="en-AU" b="1" dirty="0">
                <a:solidFill>
                  <a:schemeClr val="accent1"/>
                </a:solidFill>
              </a:rPr>
              <a:t>discount may provide a good approximation of output of services </a:t>
            </a:r>
          </a:p>
          <a:p>
            <a:pPr>
              <a:lnSpc>
                <a:spcPct val="100000"/>
              </a:lnSpc>
            </a:pPr>
            <a:r>
              <a:rPr lang="en-AU" b="1" dirty="0">
                <a:solidFill>
                  <a:schemeClr val="accent1"/>
                </a:solidFill>
              </a:rPr>
              <a:t>In other circumstances, a value for risk-free interest and credit default risk should be estimated</a:t>
            </a:r>
            <a:r>
              <a:rPr lang="en-AU" dirty="0"/>
              <a:t>, or alternatively, a sum of costs method should be applied</a:t>
            </a:r>
          </a:p>
          <a:p>
            <a:pPr>
              <a:lnSpc>
                <a:spcPct val="100000"/>
              </a:lnSpc>
            </a:pPr>
            <a:r>
              <a:rPr lang="en-AU" dirty="0"/>
              <a:t>By the way: no implicit financial services on loans and deposits to be assumed</a:t>
            </a:r>
          </a:p>
        </p:txBody>
      </p:sp>
    </p:spTree>
    <p:extLst>
      <p:ext uri="{BB962C8B-B14F-4D97-AF65-F5344CB8AC3E}">
        <p14:creationId xmlns:p14="http://schemas.microsoft.com/office/powerpoint/2010/main" val="377155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Short recap of the process</a:t>
            </a:r>
          </a:p>
        </p:txBody>
      </p:sp>
      <p:sp>
        <p:nvSpPr>
          <p:cNvPr id="4" name="Content Placeholder 3">
            <a:extLst>
              <a:ext uri="{FF2B5EF4-FFF2-40B4-BE49-F238E27FC236}">
                <a16:creationId xmlns:a16="http://schemas.microsoft.com/office/drawing/2014/main" id="{AA100C88-41C4-1195-D86D-E4877F09750A}"/>
              </a:ext>
            </a:extLst>
          </p:cNvPr>
          <p:cNvSpPr>
            <a:spLocks noGrp="1"/>
          </p:cNvSpPr>
          <p:nvPr>
            <p:ph idx="1"/>
          </p:nvPr>
        </p:nvSpPr>
        <p:spPr>
          <a:xfrm>
            <a:off x="4393362" y="640080"/>
            <a:ext cx="7351335" cy="6210794"/>
          </a:xfrm>
        </p:spPr>
        <p:txBody>
          <a:bodyPr>
            <a:normAutofit fontScale="77500" lnSpcReduction="20000"/>
          </a:bodyPr>
          <a:lstStyle/>
          <a:p>
            <a:pPr marL="342900" lvl="0" indent="-342900" algn="l" defTabSz="1066800">
              <a:lnSpc>
                <a:spcPct val="120000"/>
              </a:lnSpc>
              <a:spcBef>
                <a:spcPct val="0"/>
              </a:spcBef>
              <a:buFont typeface="Arial" panose="020B0604020202020204" pitchFamily="34" charset="0"/>
              <a:buChar char="•"/>
            </a:pPr>
            <a:r>
              <a:rPr lang="en-AU" sz="2800" kern="1200" dirty="0"/>
              <a:t>In 2020 UNSC requested the Inter-Secretariat Working Group on National Accounts (ISWGNA) to submit, for consideration by the Commission at its fifty-second session in 2021</a:t>
            </a:r>
            <a:r>
              <a:rPr lang="en-AU" sz="2800" kern="1200" dirty="0">
                <a:solidFill>
                  <a:srgbClr val="0070C0"/>
                </a:solidFill>
              </a:rPr>
              <a:t>, </a:t>
            </a:r>
            <a:r>
              <a:rPr lang="en-AU" sz="2800" b="1" kern="1200" dirty="0">
                <a:solidFill>
                  <a:srgbClr val="0070C0"/>
                </a:solidFill>
                <a:latin typeface="Calibri" panose="020F0502020204030204" pitchFamily="34" charset="0"/>
                <a:cs typeface="Calibri" panose="020F0502020204030204" pitchFamily="34" charset="0"/>
              </a:rPr>
              <a:t>a road map for the revision of SNA </a:t>
            </a:r>
            <a:r>
              <a:rPr lang="en-AU" sz="2800" kern="1200" dirty="0"/>
              <a:t>for adoption by the Commission in 2025</a:t>
            </a:r>
          </a:p>
          <a:p>
            <a:pPr marL="342900" indent="-342900" defTabSz="1066800">
              <a:lnSpc>
                <a:spcPct val="120000"/>
              </a:lnSpc>
              <a:spcBef>
                <a:spcPct val="0"/>
              </a:spcBef>
              <a:buFont typeface="Arial" panose="020B0604020202020204" pitchFamily="34" charset="0"/>
              <a:buChar char="•"/>
            </a:pPr>
            <a:r>
              <a:rPr lang="en-AU" sz="2800" kern="1200" dirty="0"/>
              <a:t>Subsequently, the IMF Committee of Experts on Balance of Payments Statistics (BOPCOM) decided to launch a parallel process </a:t>
            </a:r>
            <a:r>
              <a:rPr lang="en-AU" sz="2800" b="1" dirty="0">
                <a:solidFill>
                  <a:srgbClr val="0070C0"/>
                </a:solidFill>
                <a:latin typeface="Calibri" panose="020F0502020204030204" pitchFamily="34" charset="0"/>
                <a:cs typeface="Calibri" panose="020F0502020204030204" pitchFamily="34" charset="0"/>
              </a:rPr>
              <a:t>for updating the BPM6 </a:t>
            </a:r>
            <a:r>
              <a:rPr lang="en-AU" sz="2800" kern="1200" dirty="0"/>
              <a:t>with a target release date of March 2025</a:t>
            </a:r>
          </a:p>
          <a:p>
            <a:pPr marL="342900" indent="-342900" defTabSz="1066800">
              <a:lnSpc>
                <a:spcPct val="120000"/>
              </a:lnSpc>
              <a:spcBef>
                <a:spcPct val="0"/>
              </a:spcBef>
              <a:buFont typeface="Arial" panose="020B0604020202020204" pitchFamily="34" charset="0"/>
              <a:buChar char="•"/>
            </a:pPr>
            <a:r>
              <a:rPr lang="en-AU" sz="2800" kern="1200" dirty="0"/>
              <a:t>The </a:t>
            </a:r>
            <a:r>
              <a:rPr lang="en-AU" sz="2800" b="1" dirty="0">
                <a:solidFill>
                  <a:srgbClr val="0070C0"/>
                </a:solidFill>
                <a:latin typeface="Calibri" panose="020F0502020204030204" pitchFamily="34" charset="0"/>
                <a:cs typeface="Calibri" panose="020F0502020204030204" pitchFamily="34" charset="0"/>
              </a:rPr>
              <a:t>2021 UNSC meeting endorsed the work programme </a:t>
            </a:r>
            <a:r>
              <a:rPr lang="en-AU" sz="2800" kern="1200" dirty="0"/>
              <a:t>for the update of the 2008 SNA</a:t>
            </a:r>
          </a:p>
          <a:p>
            <a:pPr marL="342900" indent="-342900" defTabSz="1066800">
              <a:lnSpc>
                <a:spcPct val="120000"/>
              </a:lnSpc>
              <a:spcBef>
                <a:spcPct val="0"/>
              </a:spcBef>
              <a:buFont typeface="Arial" panose="020B0604020202020204" pitchFamily="34" charset="0"/>
              <a:buChar char="•"/>
            </a:pPr>
            <a:r>
              <a:rPr lang="en-AU" sz="2800" kern="1200" dirty="0"/>
              <a:t>In early 2022, the Project Manager (</a:t>
            </a:r>
            <a:r>
              <a:rPr lang="en-AU" sz="2800" b="1" dirty="0">
                <a:solidFill>
                  <a:srgbClr val="0070C0"/>
                </a:solidFill>
                <a:latin typeface="Calibri" panose="020F0502020204030204" pitchFamily="34" charset="0"/>
                <a:cs typeface="Calibri" panose="020F0502020204030204" pitchFamily="34" charset="0"/>
              </a:rPr>
              <a:t>Pete Harper</a:t>
            </a:r>
            <a:r>
              <a:rPr lang="en-AU" sz="2800" kern="1200" dirty="0">
                <a:solidFill>
                  <a:prstClr val="black">
                    <a:hueOff val="0"/>
                    <a:satOff val="0"/>
                    <a:lumOff val="0"/>
                    <a:alphaOff val="0"/>
                  </a:prstClr>
                </a:solidFill>
                <a:latin typeface="Calibri" panose="020F0502020204030204"/>
                <a:ea typeface="+mn-ea"/>
                <a:cs typeface="+mn-cs"/>
              </a:rPr>
              <a:t>)</a:t>
            </a:r>
            <a:r>
              <a:rPr lang="en-AU" sz="2800" b="1" kern="1200" dirty="0">
                <a:solidFill>
                  <a:srgbClr val="4472C4">
                    <a:alpha val="80000"/>
                  </a:srgbClr>
                </a:solidFill>
                <a:latin typeface="Calibri" panose="020F0502020204030204"/>
                <a:ea typeface="+mn-ea"/>
                <a:cs typeface="+mn-cs"/>
              </a:rPr>
              <a:t> </a:t>
            </a:r>
            <a:r>
              <a:rPr lang="en-AU" sz="2800" kern="1200" dirty="0"/>
              <a:t>and Lead Editor (</a:t>
            </a:r>
            <a:r>
              <a:rPr lang="en-AU" sz="2800" b="1" dirty="0">
                <a:solidFill>
                  <a:srgbClr val="0070C0"/>
                </a:solidFill>
                <a:latin typeface="Calibri" panose="020F0502020204030204" pitchFamily="34" charset="0"/>
                <a:cs typeface="Calibri" panose="020F0502020204030204" pitchFamily="34" charset="0"/>
              </a:rPr>
              <a:t>Peter van de Ven</a:t>
            </a:r>
            <a:r>
              <a:rPr lang="en-AU" sz="2800" kern="1200" dirty="0"/>
              <a:t>) commenced work. They are supported by a </a:t>
            </a:r>
            <a:r>
              <a:rPr lang="en-AU" sz="2800" b="1" dirty="0">
                <a:solidFill>
                  <a:srgbClr val="0070C0"/>
                </a:solidFill>
                <a:latin typeface="Calibri" panose="020F0502020204030204" pitchFamily="34" charset="0"/>
                <a:cs typeface="Calibri" panose="020F0502020204030204" pitchFamily="34" charset="0"/>
              </a:rPr>
              <a:t>five-person editorial team</a:t>
            </a:r>
            <a:r>
              <a:rPr lang="en-AU" sz="2800" kern="1200" dirty="0"/>
              <a:t>.</a:t>
            </a:r>
          </a:p>
          <a:p>
            <a:pPr marL="342900" indent="-342900" defTabSz="1066800">
              <a:lnSpc>
                <a:spcPct val="120000"/>
              </a:lnSpc>
              <a:spcBef>
                <a:spcPct val="0"/>
              </a:spcBef>
              <a:buFont typeface="Arial" panose="020B0604020202020204" pitchFamily="34" charset="0"/>
              <a:buChar char="•"/>
            </a:pPr>
            <a:r>
              <a:rPr lang="en-US" sz="2800" kern="1200" dirty="0"/>
              <a:t>The update of the SNA is </a:t>
            </a:r>
            <a:r>
              <a:rPr lang="en-US" sz="2800" b="1" dirty="0">
                <a:solidFill>
                  <a:srgbClr val="0070C0"/>
                </a:solidFill>
                <a:latin typeface="Calibri" panose="020F0502020204030204" pitchFamily="34" charset="0"/>
                <a:cs typeface="Calibri" panose="020F0502020204030204" pitchFamily="34" charset="0"/>
              </a:rPr>
              <a:t>overseen by the ISWGNA</a:t>
            </a:r>
            <a:r>
              <a:rPr lang="en-US" sz="2800" kern="1200" dirty="0"/>
              <a:t>, assisted by the </a:t>
            </a:r>
            <a:r>
              <a:rPr lang="en-US" sz="2800" b="1" dirty="0">
                <a:solidFill>
                  <a:srgbClr val="0070C0"/>
                </a:solidFill>
                <a:latin typeface="Calibri" panose="020F0502020204030204" pitchFamily="34" charset="0"/>
                <a:cs typeface="Calibri" panose="020F0502020204030204" pitchFamily="34" charset="0"/>
              </a:rPr>
              <a:t>Advisory Expert Group </a:t>
            </a:r>
            <a:r>
              <a:rPr lang="en-US" sz="2800" kern="1200" dirty="0"/>
              <a:t>(AEG) on National Accounts</a:t>
            </a:r>
          </a:p>
          <a:p>
            <a:endParaRPr lang="en-AU" dirty="0"/>
          </a:p>
        </p:txBody>
      </p:sp>
    </p:spTree>
    <p:extLst>
      <p:ext uri="{BB962C8B-B14F-4D97-AF65-F5344CB8AC3E}">
        <p14:creationId xmlns:p14="http://schemas.microsoft.com/office/powerpoint/2010/main" val="282334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698D4-3DDA-40F0-84D3-815E4DFF5EF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7C154C0-EF28-632D-3B1A-37AC6C5EF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48EB12-7437-F30A-757E-BBC3F6F0EF6C}"/>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investment fund and asset management services</a:t>
            </a:r>
          </a:p>
        </p:txBody>
      </p:sp>
      <p:sp>
        <p:nvSpPr>
          <p:cNvPr id="5" name="Content Placeholder 4">
            <a:extLst>
              <a:ext uri="{FF2B5EF4-FFF2-40B4-BE49-F238E27FC236}">
                <a16:creationId xmlns:a16="http://schemas.microsoft.com/office/drawing/2014/main" id="{0CAE3EE5-BBA2-B92B-9E63-A5CEBCB741A0}"/>
              </a:ext>
            </a:extLst>
          </p:cNvPr>
          <p:cNvSpPr>
            <a:spLocks noGrp="1"/>
          </p:cNvSpPr>
          <p:nvPr>
            <p:ph idx="1"/>
          </p:nvPr>
        </p:nvSpPr>
        <p:spPr>
          <a:xfrm>
            <a:off x="4355169" y="415636"/>
            <a:ext cx="7698286" cy="6234545"/>
          </a:xfrm>
        </p:spPr>
        <p:txBody>
          <a:bodyPr>
            <a:normAutofit/>
          </a:bodyPr>
          <a:lstStyle/>
          <a:p>
            <a:r>
              <a:rPr lang="en-AU" dirty="0"/>
              <a:t>Units may be set up to hold and manage assets on behalf of other units: mutual funds, holding companies, trusts, SPEs, and the like</a:t>
            </a:r>
          </a:p>
          <a:p>
            <a:r>
              <a:rPr lang="en-US" dirty="0"/>
              <a:t>Incur administrative expenses such as payments to fund managers, custodians, banks, accountants, lawyers, or their own staff</a:t>
            </a:r>
          </a:p>
          <a:p>
            <a:r>
              <a:rPr lang="en-US" b="1" dirty="0">
                <a:solidFill>
                  <a:schemeClr val="accent1"/>
                </a:solidFill>
              </a:rPr>
              <a:t>Explicit fees may be charged, or implicitly paid out of the investment income</a:t>
            </a:r>
          </a:p>
          <a:p>
            <a:r>
              <a:rPr lang="en-US" b="1" dirty="0">
                <a:solidFill>
                  <a:schemeClr val="accent1"/>
                </a:solidFill>
              </a:rPr>
              <a:t>Alternatively, output could be measured at sum of costs</a:t>
            </a:r>
          </a:p>
          <a:p>
            <a:pPr marL="0" indent="0">
              <a:buNone/>
            </a:pPr>
            <a:endParaRPr lang="en-AU" dirty="0"/>
          </a:p>
          <a:p>
            <a:endParaRPr lang="en-AU" dirty="0"/>
          </a:p>
        </p:txBody>
      </p:sp>
    </p:spTree>
    <p:extLst>
      <p:ext uri="{BB962C8B-B14F-4D97-AF65-F5344CB8AC3E}">
        <p14:creationId xmlns:p14="http://schemas.microsoft.com/office/powerpoint/2010/main" val="1827396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0BB5E1-C32C-3622-9D4F-F6408D29F99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C9223D6-5620-4643-543E-4FC67D282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E0BE1-7CD7-DAFD-9C35-02EA40617753}"/>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investment fund and asset management services</a:t>
            </a:r>
          </a:p>
        </p:txBody>
      </p:sp>
      <p:sp>
        <p:nvSpPr>
          <p:cNvPr id="5" name="Content Placeholder 4">
            <a:extLst>
              <a:ext uri="{FF2B5EF4-FFF2-40B4-BE49-F238E27FC236}">
                <a16:creationId xmlns:a16="http://schemas.microsoft.com/office/drawing/2014/main" id="{33324E83-667F-F67E-BF9F-F5224E3E093B}"/>
              </a:ext>
            </a:extLst>
          </p:cNvPr>
          <p:cNvSpPr>
            <a:spLocks noGrp="1"/>
          </p:cNvSpPr>
          <p:nvPr>
            <p:ph idx="1"/>
          </p:nvPr>
        </p:nvSpPr>
        <p:spPr>
          <a:xfrm>
            <a:off x="4355169" y="415636"/>
            <a:ext cx="7698286" cy="6442364"/>
          </a:xfrm>
        </p:spPr>
        <p:txBody>
          <a:bodyPr>
            <a:normAutofit fontScale="62500" lnSpcReduction="20000"/>
          </a:bodyPr>
          <a:lstStyle/>
          <a:p>
            <a:pPr>
              <a:lnSpc>
                <a:spcPct val="120000"/>
              </a:lnSpc>
            </a:pPr>
            <a:r>
              <a:rPr lang="en-AU" sz="3400" dirty="0"/>
              <a:t>In the case of most </a:t>
            </a:r>
            <a:r>
              <a:rPr lang="en-AU" sz="3400" b="1" dirty="0">
                <a:solidFill>
                  <a:schemeClr val="accent1"/>
                </a:solidFill>
              </a:rPr>
              <a:t>investment funds</a:t>
            </a:r>
            <a:r>
              <a:rPr lang="en-AU" sz="3400" dirty="0"/>
              <a:t>, </a:t>
            </a:r>
            <a:r>
              <a:rPr lang="en-US" sz="3400" dirty="0"/>
              <a:t>the funds typically pay fees to service providers to support the funds operations (buying and selling of securities, providing legal, accounting, etc.) </a:t>
            </a:r>
          </a:p>
          <a:p>
            <a:pPr>
              <a:lnSpc>
                <a:spcPct val="120000"/>
              </a:lnSpc>
            </a:pPr>
            <a:r>
              <a:rPr lang="en-US" sz="3400" dirty="0"/>
              <a:t>In turn, a </a:t>
            </a:r>
            <a:r>
              <a:rPr lang="en-US" sz="3400" b="1" dirty="0">
                <a:solidFill>
                  <a:schemeClr val="accent1"/>
                </a:solidFill>
              </a:rPr>
              <a:t>service fee is charged to investors </a:t>
            </a:r>
            <a:r>
              <a:rPr lang="en-US" sz="3400" dirty="0"/>
              <a:t>(equivalent to the amount of operating expenses, usually reported as an annual percentage of the assets in the fund)</a:t>
            </a:r>
          </a:p>
          <a:p>
            <a:pPr>
              <a:lnSpc>
                <a:spcPct val="120000"/>
              </a:lnSpc>
            </a:pPr>
            <a:r>
              <a:rPr lang="en-US" sz="3400" dirty="0"/>
              <a:t>In addition, holders of investment fund shares/units may be charged with </a:t>
            </a:r>
            <a:r>
              <a:rPr lang="en-US" sz="3400" b="1" dirty="0">
                <a:solidFill>
                  <a:schemeClr val="accent1"/>
                </a:solidFill>
              </a:rPr>
              <a:t>fees on specific transactions </a:t>
            </a:r>
            <a:r>
              <a:rPr lang="en-US" sz="3400" dirty="0"/>
              <a:t>(e.g., redemption fees, exchange fees for transferring shares/units within the same fund group or account fees)</a:t>
            </a:r>
          </a:p>
          <a:p>
            <a:pPr>
              <a:lnSpc>
                <a:spcPct val="120000"/>
              </a:lnSpc>
            </a:pPr>
            <a:r>
              <a:rPr lang="en-US" sz="3400" dirty="0"/>
              <a:t>Importantly, </a:t>
            </a:r>
            <a:r>
              <a:rPr lang="en-US" sz="3400" b="1" dirty="0">
                <a:solidFill>
                  <a:schemeClr val="accent1"/>
                </a:solidFill>
              </a:rPr>
              <a:t>both</a:t>
            </a:r>
            <a:r>
              <a:rPr lang="nl-NL" sz="3400" b="1" dirty="0">
                <a:solidFill>
                  <a:schemeClr val="accent1"/>
                </a:solidFill>
              </a:rPr>
              <a:t> types of </a:t>
            </a:r>
            <a:r>
              <a:rPr lang="en-US" sz="3400" b="1" dirty="0">
                <a:solidFill>
                  <a:schemeClr val="accent1"/>
                </a:solidFill>
              </a:rPr>
              <a:t>fees are treated as financial services that are provided directly from the original professional providers to the shareholders</a:t>
            </a:r>
          </a:p>
          <a:p>
            <a:pPr>
              <a:lnSpc>
                <a:spcPct val="120000"/>
              </a:lnSpc>
            </a:pPr>
            <a:r>
              <a:rPr lang="en-US" sz="3400" dirty="0"/>
              <a:t>The same holds for any implicit financial services on loans and deposits</a:t>
            </a:r>
          </a:p>
        </p:txBody>
      </p:sp>
    </p:spTree>
    <p:extLst>
      <p:ext uri="{BB962C8B-B14F-4D97-AF65-F5344CB8AC3E}">
        <p14:creationId xmlns:p14="http://schemas.microsoft.com/office/powerpoint/2010/main" val="2342468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E07E29-BB35-3F5F-AA0B-9D0D371F6C7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C154561-1792-DBF6-1169-633E97F6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A27F5F-BDB2-A972-E9C1-7E53C5B7D1E8}"/>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insurance and pension services</a:t>
            </a:r>
          </a:p>
        </p:txBody>
      </p:sp>
      <p:sp>
        <p:nvSpPr>
          <p:cNvPr id="5" name="Content Placeholder 4">
            <a:extLst>
              <a:ext uri="{FF2B5EF4-FFF2-40B4-BE49-F238E27FC236}">
                <a16:creationId xmlns:a16="http://schemas.microsoft.com/office/drawing/2014/main" id="{10E9344B-2080-2C1D-699B-2235ABC94F4D}"/>
              </a:ext>
            </a:extLst>
          </p:cNvPr>
          <p:cNvSpPr>
            <a:spLocks noGrp="1"/>
          </p:cNvSpPr>
          <p:nvPr>
            <p:ph idx="1"/>
          </p:nvPr>
        </p:nvSpPr>
        <p:spPr>
          <a:xfrm>
            <a:off x="4355169" y="415636"/>
            <a:ext cx="7698286" cy="6234545"/>
          </a:xfrm>
        </p:spPr>
        <p:txBody>
          <a:bodyPr>
            <a:normAutofit/>
          </a:bodyPr>
          <a:lstStyle/>
          <a:p>
            <a:r>
              <a:rPr lang="en-AU" b="1" dirty="0">
                <a:solidFill>
                  <a:schemeClr val="accent1"/>
                </a:solidFill>
              </a:rPr>
              <a:t>Output of insurance is typically measured as follows</a:t>
            </a:r>
            <a:r>
              <a:rPr lang="en-AU" dirty="0"/>
              <a:t>: actual earned premiums + premium supplements – claims/benefits (– change in life insurance and annuity entitlements)</a:t>
            </a:r>
          </a:p>
          <a:p>
            <a:r>
              <a:rPr lang="en-AU" b="1" dirty="0">
                <a:solidFill>
                  <a:schemeClr val="accent1"/>
                </a:solidFill>
              </a:rPr>
              <a:t>Similar treatment may be applied to pensions</a:t>
            </a:r>
          </a:p>
          <a:p>
            <a:r>
              <a:rPr lang="en-AU" b="1" dirty="0">
                <a:solidFill>
                  <a:schemeClr val="accent1"/>
                </a:solidFill>
              </a:rPr>
              <a:t>Premium supplements equal returns on investment of technical reserves</a:t>
            </a:r>
          </a:p>
          <a:p>
            <a:r>
              <a:rPr lang="en-AU" dirty="0"/>
              <a:t>Measurement of these supplements often gives rise to </a:t>
            </a:r>
            <a:r>
              <a:rPr lang="en-AU" b="1" dirty="0">
                <a:solidFill>
                  <a:schemeClr val="accent1"/>
                </a:solidFill>
              </a:rPr>
              <a:t>confusion, especially regarding the inclusion or exclusion of holding gains/losses</a:t>
            </a:r>
          </a:p>
          <a:p>
            <a:r>
              <a:rPr lang="en-AU" dirty="0"/>
              <a:t>2025 SNA provides more clarity</a:t>
            </a:r>
          </a:p>
          <a:p>
            <a:endParaRPr lang="en-AU" dirty="0"/>
          </a:p>
        </p:txBody>
      </p:sp>
    </p:spTree>
    <p:extLst>
      <p:ext uri="{BB962C8B-B14F-4D97-AF65-F5344CB8AC3E}">
        <p14:creationId xmlns:p14="http://schemas.microsoft.com/office/powerpoint/2010/main" val="3306191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FE1E2-12BA-D0D3-4B5A-AAEA13C4E3C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DB51A1E-F155-EA78-46E8-0F16447C9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534817-95BB-0A98-B61A-3B3E9D2A5FE8}"/>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Changes in guidance on financial services: insurance and pension services</a:t>
            </a:r>
          </a:p>
        </p:txBody>
      </p:sp>
      <p:sp>
        <p:nvSpPr>
          <p:cNvPr id="5" name="Content Placeholder 4">
            <a:extLst>
              <a:ext uri="{FF2B5EF4-FFF2-40B4-BE49-F238E27FC236}">
                <a16:creationId xmlns:a16="http://schemas.microsoft.com/office/drawing/2014/main" id="{E37DA277-F815-096D-9F82-DFEA40F4D597}"/>
              </a:ext>
            </a:extLst>
          </p:cNvPr>
          <p:cNvSpPr>
            <a:spLocks noGrp="1"/>
          </p:cNvSpPr>
          <p:nvPr>
            <p:ph idx="1"/>
          </p:nvPr>
        </p:nvSpPr>
        <p:spPr>
          <a:xfrm>
            <a:off x="4355169" y="415636"/>
            <a:ext cx="7698286" cy="6234545"/>
          </a:xfrm>
        </p:spPr>
        <p:txBody>
          <a:bodyPr>
            <a:normAutofit fontScale="85000" lnSpcReduction="20000"/>
          </a:bodyPr>
          <a:lstStyle/>
          <a:p>
            <a:pPr>
              <a:lnSpc>
                <a:spcPct val="120000"/>
              </a:lnSpc>
            </a:pPr>
            <a:r>
              <a:rPr lang="en-US" b="1" dirty="0">
                <a:solidFill>
                  <a:schemeClr val="accent1"/>
                </a:solidFill>
              </a:rPr>
              <a:t>Non-life insurance (and reinsurance): </a:t>
            </a:r>
            <a:r>
              <a:rPr lang="en-US" dirty="0"/>
              <a:t>actual property income on investments of insurance technical reserves, excluding holding gains and losses;</a:t>
            </a:r>
          </a:p>
          <a:p>
            <a:pPr>
              <a:lnSpc>
                <a:spcPct val="120000"/>
              </a:lnSpc>
            </a:pPr>
            <a:r>
              <a:rPr lang="en-US" b="1" dirty="0">
                <a:solidFill>
                  <a:schemeClr val="accent1"/>
                </a:solidFill>
              </a:rPr>
              <a:t>Life insurance</a:t>
            </a:r>
            <a:r>
              <a:rPr lang="en-US" dirty="0"/>
              <a:t>: all income allocated to the life insurance policyholders to be recorded as property income, whether or not this income originates from property income or from holding gains (or losses)</a:t>
            </a:r>
          </a:p>
          <a:p>
            <a:pPr>
              <a:lnSpc>
                <a:spcPct val="120000"/>
              </a:lnSpc>
            </a:pPr>
            <a:r>
              <a:rPr lang="en-US" b="1" dirty="0">
                <a:solidFill>
                  <a:schemeClr val="accent1"/>
                </a:solidFill>
              </a:rPr>
              <a:t>Defined contribution pension schemes:</a:t>
            </a:r>
            <a:r>
              <a:rPr lang="en-US" dirty="0"/>
              <a:t> investment income excludes any holding gains and losses</a:t>
            </a:r>
          </a:p>
          <a:p>
            <a:pPr>
              <a:lnSpc>
                <a:spcPct val="120000"/>
              </a:lnSpc>
            </a:pPr>
            <a:r>
              <a:rPr lang="en-US" b="1" dirty="0">
                <a:solidFill>
                  <a:schemeClr val="accent1"/>
                </a:solidFill>
              </a:rPr>
              <a:t>Defined benefit pension schemes</a:t>
            </a:r>
            <a:r>
              <a:rPr lang="en-US" dirty="0"/>
              <a:t>: investment income equal to that allocated to the pension entitlements (i.e., unwinding of the pension entitlements using the discount factor), disregarding the source of the income</a:t>
            </a:r>
          </a:p>
          <a:p>
            <a:pPr>
              <a:lnSpc>
                <a:spcPct val="120000"/>
              </a:lnSpc>
            </a:pPr>
            <a:r>
              <a:rPr lang="en-US" b="1" dirty="0">
                <a:solidFill>
                  <a:schemeClr val="accent1"/>
                </a:solidFill>
              </a:rPr>
              <a:t>Autonomous multi-employer pension schemes</a:t>
            </a:r>
            <a:r>
              <a:rPr lang="en-US" dirty="0"/>
              <a:t>: sum of costs method</a:t>
            </a:r>
          </a:p>
        </p:txBody>
      </p:sp>
    </p:spTree>
    <p:extLst>
      <p:ext uri="{BB962C8B-B14F-4D97-AF65-F5344CB8AC3E}">
        <p14:creationId xmlns:p14="http://schemas.microsoft.com/office/powerpoint/2010/main" val="1060871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525DE4-E7B7-CEE2-1D45-09AA782C4D5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911738B-2E9C-665A-AA4E-796722D12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494EB2-8EFF-3EE3-0A84-5C5DC8B60A7C}"/>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Other issues related to the measurement of services</a:t>
            </a:r>
          </a:p>
        </p:txBody>
      </p:sp>
      <p:sp>
        <p:nvSpPr>
          <p:cNvPr id="5" name="Content Placeholder 4">
            <a:extLst>
              <a:ext uri="{FF2B5EF4-FFF2-40B4-BE49-F238E27FC236}">
                <a16:creationId xmlns:a16="http://schemas.microsoft.com/office/drawing/2014/main" id="{9205EF1A-ED4B-2B88-7CEA-298955CDFDE6}"/>
              </a:ext>
            </a:extLst>
          </p:cNvPr>
          <p:cNvSpPr>
            <a:spLocks noGrp="1"/>
          </p:cNvSpPr>
          <p:nvPr>
            <p:ph idx="1"/>
          </p:nvPr>
        </p:nvSpPr>
        <p:spPr>
          <a:xfrm>
            <a:off x="4282924" y="236228"/>
            <a:ext cx="7698286" cy="6621772"/>
          </a:xfrm>
        </p:spPr>
        <p:txBody>
          <a:bodyPr>
            <a:normAutofit fontScale="77500" lnSpcReduction="20000"/>
          </a:bodyPr>
          <a:lstStyle/>
          <a:p>
            <a:pPr marL="0" indent="0">
              <a:lnSpc>
                <a:spcPct val="120000"/>
              </a:lnSpc>
              <a:buNone/>
            </a:pPr>
            <a:r>
              <a:rPr lang="en-AU" sz="3400" dirty="0"/>
              <a:t>Treatment of </a:t>
            </a:r>
            <a:r>
              <a:rPr lang="en-AU" sz="3400" b="1" dirty="0">
                <a:solidFill>
                  <a:schemeClr val="accent1"/>
                </a:solidFill>
              </a:rPr>
              <a:t>travel packages and health-related travel</a:t>
            </a:r>
            <a:endParaRPr lang="en-AU" sz="3100" b="1" dirty="0">
              <a:solidFill>
                <a:schemeClr val="accent1"/>
              </a:solidFill>
            </a:endParaRPr>
          </a:p>
          <a:p>
            <a:pPr>
              <a:lnSpc>
                <a:spcPct val="120000"/>
              </a:lnSpc>
            </a:pPr>
            <a:r>
              <a:rPr lang="en-US" sz="2900" dirty="0"/>
              <a:t>Various services contained in these packages are </a:t>
            </a:r>
            <a:r>
              <a:rPr lang="en-US" sz="2900" b="1" dirty="0">
                <a:solidFill>
                  <a:schemeClr val="accent1"/>
                </a:solidFill>
              </a:rPr>
              <a:t>to be unbundled</a:t>
            </a:r>
          </a:p>
          <a:p>
            <a:pPr>
              <a:lnSpc>
                <a:spcPct val="120000"/>
              </a:lnSpc>
            </a:pPr>
            <a:r>
              <a:rPr lang="en-US" sz="2900" dirty="0"/>
              <a:t>The same holds for taxes and fees part of passenger tickets</a:t>
            </a:r>
            <a:endParaRPr lang="en-AU" sz="2900" b="1" dirty="0">
              <a:solidFill>
                <a:schemeClr val="accent1"/>
              </a:solidFill>
            </a:endParaRPr>
          </a:p>
          <a:p>
            <a:pPr marL="0" indent="0">
              <a:lnSpc>
                <a:spcPct val="120000"/>
              </a:lnSpc>
              <a:buNone/>
            </a:pPr>
            <a:r>
              <a:rPr lang="en-AU" sz="3400" dirty="0"/>
              <a:t>Treatment of </a:t>
            </a:r>
            <a:r>
              <a:rPr lang="en-AU" sz="3400" b="1" dirty="0">
                <a:solidFill>
                  <a:schemeClr val="accent1"/>
                </a:solidFill>
              </a:rPr>
              <a:t>stability fees</a:t>
            </a:r>
          </a:p>
          <a:p>
            <a:pPr>
              <a:lnSpc>
                <a:spcPct val="120000"/>
              </a:lnSpc>
            </a:pPr>
            <a:r>
              <a:rPr lang="en-US" dirty="0"/>
              <a:t>Example: payments for </a:t>
            </a:r>
            <a:r>
              <a:rPr lang="en-US" b="1" dirty="0">
                <a:solidFill>
                  <a:schemeClr val="accent1"/>
                </a:solidFill>
              </a:rPr>
              <a:t>deposit insurance schemes</a:t>
            </a:r>
          </a:p>
          <a:p>
            <a:pPr>
              <a:lnSpc>
                <a:spcPct val="120000"/>
              </a:lnSpc>
            </a:pPr>
            <a:r>
              <a:rPr lang="en-US" dirty="0"/>
              <a:t>To be classified as </a:t>
            </a:r>
            <a:r>
              <a:rPr lang="en-US" b="1" dirty="0">
                <a:solidFill>
                  <a:schemeClr val="accent1"/>
                </a:solidFill>
              </a:rPr>
              <a:t>either a tax or as a payment for an insurance-type of transaction</a:t>
            </a:r>
          </a:p>
          <a:p>
            <a:pPr>
              <a:lnSpc>
                <a:spcPct val="120000"/>
              </a:lnSpc>
            </a:pPr>
            <a:r>
              <a:rPr lang="en-US" dirty="0"/>
              <a:t>Criterion: </a:t>
            </a:r>
            <a:r>
              <a:rPr lang="en-US" b="1" dirty="0">
                <a:solidFill>
                  <a:schemeClr val="accent1"/>
                </a:solidFill>
              </a:rPr>
              <a:t>Proportionality between payments and the provision of an insurance-type of service </a:t>
            </a:r>
            <a:r>
              <a:rPr lang="en-US" dirty="0"/>
              <a:t>(including payments for the risk element)</a:t>
            </a:r>
          </a:p>
          <a:p>
            <a:pPr>
              <a:lnSpc>
                <a:spcPct val="120000"/>
              </a:lnSpc>
            </a:pPr>
            <a:r>
              <a:rPr lang="en-US" dirty="0"/>
              <a:t>The existence of a fund functioning on insurance rules with a full set of accounts may indicate proportionality, while payments not being put aside or being able to be used for other purposes, may be indicative for treating the payments as a tax</a:t>
            </a:r>
            <a:endParaRPr lang="en-AU" sz="2400" b="1" dirty="0">
              <a:solidFill>
                <a:schemeClr val="accent1"/>
              </a:solidFill>
            </a:endParaRPr>
          </a:p>
        </p:txBody>
      </p:sp>
    </p:spTree>
    <p:extLst>
      <p:ext uri="{BB962C8B-B14F-4D97-AF65-F5344CB8AC3E}">
        <p14:creationId xmlns:p14="http://schemas.microsoft.com/office/powerpoint/2010/main" val="219209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C52124-B17C-C794-D366-918AC32E46D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7CF8CC6-39EE-41C0-7A0E-15CA79FA5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BEF781-1FAC-1056-ADB0-5365FAFE40FC}"/>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Other issues related to the measurement of services</a:t>
            </a:r>
          </a:p>
        </p:txBody>
      </p:sp>
      <p:sp>
        <p:nvSpPr>
          <p:cNvPr id="5" name="Content Placeholder 4">
            <a:extLst>
              <a:ext uri="{FF2B5EF4-FFF2-40B4-BE49-F238E27FC236}">
                <a16:creationId xmlns:a16="http://schemas.microsoft.com/office/drawing/2014/main" id="{8C3FBE4A-A123-5D67-0B99-3B14A7AD8D81}"/>
              </a:ext>
            </a:extLst>
          </p:cNvPr>
          <p:cNvSpPr>
            <a:spLocks noGrp="1"/>
          </p:cNvSpPr>
          <p:nvPr>
            <p:ph idx="1"/>
          </p:nvPr>
        </p:nvSpPr>
        <p:spPr>
          <a:xfrm>
            <a:off x="4355169" y="415636"/>
            <a:ext cx="7698286" cy="6234545"/>
          </a:xfrm>
        </p:spPr>
        <p:txBody>
          <a:bodyPr>
            <a:normAutofit fontScale="85000" lnSpcReduction="20000"/>
          </a:bodyPr>
          <a:lstStyle/>
          <a:p>
            <a:pPr marL="0" indent="0">
              <a:lnSpc>
                <a:spcPct val="120000"/>
              </a:lnSpc>
              <a:buNone/>
            </a:pPr>
            <a:r>
              <a:rPr lang="en-GB" sz="3100" b="1" noProof="0" dirty="0">
                <a:solidFill>
                  <a:schemeClr val="accent1"/>
                </a:solidFill>
              </a:rPr>
              <a:t>Distinction between taxes and services for licenses etc.</a:t>
            </a:r>
          </a:p>
          <a:p>
            <a:pPr>
              <a:lnSpc>
                <a:spcPct val="120000"/>
              </a:lnSpc>
            </a:pPr>
            <a:r>
              <a:rPr lang="en-GB" sz="2600" b="1" noProof="0" dirty="0">
                <a:solidFill>
                  <a:schemeClr val="accent1"/>
                </a:solidFill>
              </a:rPr>
              <a:t>2008 SNA</a:t>
            </a:r>
            <a:r>
              <a:rPr lang="en-GB" sz="2600" noProof="0" dirty="0"/>
              <a:t>: If the government uses the issue of licences to </a:t>
            </a:r>
            <a:r>
              <a:rPr lang="en-GB" sz="2600" b="1" noProof="0" dirty="0">
                <a:solidFill>
                  <a:schemeClr val="accent1"/>
                </a:solidFill>
              </a:rPr>
              <a:t>exercise some proper regulatory function </a:t>
            </a:r>
            <a:r>
              <a:rPr lang="en-GB" sz="2600" noProof="0" dirty="0"/>
              <a:t>(checking the competence of the person concerned, checking the efficient and safe functioning of the equipment, or carrying out some other form of control), </a:t>
            </a:r>
            <a:r>
              <a:rPr lang="en-GB" sz="2600" b="1" noProof="0" dirty="0">
                <a:solidFill>
                  <a:schemeClr val="accent1"/>
                </a:solidFill>
              </a:rPr>
              <a:t>the payments should be treated as purchases of services from government</a:t>
            </a:r>
            <a:r>
              <a:rPr lang="en-GB" sz="2600" noProof="0" dirty="0"/>
              <a:t>, unless the payments are clearly out of all proportion to the costs of providing the services</a:t>
            </a:r>
          </a:p>
          <a:p>
            <a:pPr>
              <a:lnSpc>
                <a:spcPct val="120000"/>
              </a:lnSpc>
            </a:pPr>
            <a:r>
              <a:rPr lang="en-GB" sz="2600" b="1" noProof="0" dirty="0">
                <a:solidFill>
                  <a:schemeClr val="accent1"/>
                </a:solidFill>
              </a:rPr>
              <a:t>2025 SNA</a:t>
            </a:r>
            <a:r>
              <a:rPr lang="en-GB" sz="2600" noProof="0" dirty="0"/>
              <a:t>: </a:t>
            </a:r>
            <a:r>
              <a:rPr lang="en-GB" sz="2600" b="1" noProof="0" dirty="0">
                <a:solidFill>
                  <a:schemeClr val="accent1"/>
                </a:solidFill>
              </a:rPr>
              <a:t>Payments for licenses required under a mandatory process are generally </a:t>
            </a:r>
            <a:r>
              <a:rPr lang="en-GB" sz="2600" noProof="0" dirty="0"/>
              <a:t>considered as being unrequited, and thus to be </a:t>
            </a:r>
            <a:r>
              <a:rPr lang="en-GB" sz="2600" b="1" noProof="0" dirty="0">
                <a:solidFill>
                  <a:schemeClr val="accent1"/>
                </a:solidFill>
              </a:rPr>
              <a:t>recorded as taxes</a:t>
            </a:r>
            <a:endParaRPr lang="en-GB" sz="2600" noProof="0" dirty="0"/>
          </a:p>
          <a:p>
            <a:pPr>
              <a:lnSpc>
                <a:spcPct val="120000"/>
              </a:lnSpc>
            </a:pPr>
            <a:r>
              <a:rPr lang="en-GB" sz="2600" noProof="0" dirty="0"/>
              <a:t>However, for cases where the 2008 SNA conceptual guidance for distinguishing between taxes and services is considered more appropriate, clarification on its application in practice is provided</a:t>
            </a:r>
            <a:endParaRPr lang="en-GB" sz="2600" b="1" noProof="0" dirty="0">
              <a:solidFill>
                <a:schemeClr val="accent1"/>
              </a:solidFill>
            </a:endParaRPr>
          </a:p>
          <a:p>
            <a:pPr>
              <a:lnSpc>
                <a:spcPct val="110000"/>
              </a:lnSpc>
            </a:pPr>
            <a:endParaRPr lang="en-AU" dirty="0"/>
          </a:p>
        </p:txBody>
      </p:sp>
    </p:spTree>
    <p:extLst>
      <p:ext uri="{BB962C8B-B14F-4D97-AF65-F5344CB8AC3E}">
        <p14:creationId xmlns:p14="http://schemas.microsoft.com/office/powerpoint/2010/main" val="2207678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FBE6B6-022F-ED86-A4F4-B91A3AC252A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9195C81-75A4-EF54-E22E-B3BDF8C0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717E54-84B1-79F8-5A5F-738534F75CCB}"/>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Other issues related to the measurement of services</a:t>
            </a:r>
          </a:p>
        </p:txBody>
      </p:sp>
      <p:sp>
        <p:nvSpPr>
          <p:cNvPr id="5" name="Content Placeholder 4">
            <a:extLst>
              <a:ext uri="{FF2B5EF4-FFF2-40B4-BE49-F238E27FC236}">
                <a16:creationId xmlns:a16="http://schemas.microsoft.com/office/drawing/2014/main" id="{95BFAA10-2578-AA80-693D-20C385D33807}"/>
              </a:ext>
            </a:extLst>
          </p:cNvPr>
          <p:cNvSpPr>
            <a:spLocks noGrp="1"/>
          </p:cNvSpPr>
          <p:nvPr>
            <p:ph idx="1"/>
          </p:nvPr>
        </p:nvSpPr>
        <p:spPr>
          <a:xfrm>
            <a:off x="4355169" y="415636"/>
            <a:ext cx="7698286" cy="6234545"/>
          </a:xfrm>
        </p:spPr>
        <p:txBody>
          <a:bodyPr>
            <a:normAutofit fontScale="85000" lnSpcReduction="20000"/>
          </a:bodyPr>
          <a:lstStyle/>
          <a:p>
            <a:pPr marL="0" indent="0">
              <a:lnSpc>
                <a:spcPct val="110000"/>
              </a:lnSpc>
              <a:buNone/>
            </a:pPr>
            <a:r>
              <a:rPr lang="en-GB" sz="3100" b="1" noProof="0" dirty="0">
                <a:solidFill>
                  <a:schemeClr val="accent1"/>
                </a:solidFill>
              </a:rPr>
              <a:t>Rerouting of transaction through government</a:t>
            </a:r>
          </a:p>
          <a:p>
            <a:pPr>
              <a:lnSpc>
                <a:spcPct val="110000"/>
              </a:lnSpc>
            </a:pPr>
            <a:r>
              <a:rPr lang="en-GB" b="1" dirty="0">
                <a:solidFill>
                  <a:schemeClr val="accent1"/>
                </a:solidFill>
              </a:rPr>
              <a:t>New guidance </a:t>
            </a:r>
            <a:r>
              <a:rPr lang="en-GB" dirty="0"/>
              <a:t>on the rerouting of transactions through government</a:t>
            </a:r>
          </a:p>
          <a:p>
            <a:pPr>
              <a:lnSpc>
                <a:spcPct val="110000"/>
              </a:lnSpc>
            </a:pPr>
            <a:r>
              <a:rPr lang="en-GB" b="1" dirty="0">
                <a:solidFill>
                  <a:schemeClr val="accent1"/>
                </a:solidFill>
              </a:rPr>
              <a:t>Scenarios where transactions </a:t>
            </a:r>
            <a:r>
              <a:rPr lang="en-GB" dirty="0"/>
              <a:t>between two (or more) non-government actors </a:t>
            </a:r>
            <a:r>
              <a:rPr lang="en-GB" b="1" dirty="0">
                <a:solidFill>
                  <a:schemeClr val="accent1"/>
                </a:solidFill>
              </a:rPr>
              <a:t>are to be rearranged through the government accounts</a:t>
            </a:r>
            <a:r>
              <a:rPr lang="en-GB" dirty="0"/>
              <a:t> include: </a:t>
            </a:r>
          </a:p>
          <a:p>
            <a:pPr lvl="1">
              <a:lnSpc>
                <a:spcPct val="110000"/>
              </a:lnSpc>
            </a:pPr>
            <a:r>
              <a:rPr lang="en-GB" sz="2600" b="1" dirty="0">
                <a:solidFill>
                  <a:schemeClr val="accent1"/>
                </a:solidFill>
              </a:rPr>
              <a:t>Government replaces a pre-existing scheme </a:t>
            </a:r>
            <a:r>
              <a:rPr lang="en-GB" sz="2600" dirty="0"/>
              <a:t>involving payments to and from government with a new scheme under which the payments, which provide a similar economic outcome, are made directly and not through government</a:t>
            </a:r>
          </a:p>
          <a:p>
            <a:pPr lvl="1">
              <a:lnSpc>
                <a:spcPct val="110000"/>
              </a:lnSpc>
            </a:pPr>
            <a:r>
              <a:rPr lang="en-GB" sz="2600" b="1" dirty="0">
                <a:solidFill>
                  <a:schemeClr val="accent1"/>
                </a:solidFill>
              </a:rPr>
              <a:t>Government mandates cash payments </a:t>
            </a:r>
            <a:r>
              <a:rPr lang="en-GB" sz="2600" dirty="0"/>
              <a:t>between economic actors that would not take place without the government intervention</a:t>
            </a:r>
          </a:p>
          <a:p>
            <a:pPr lvl="1">
              <a:lnSpc>
                <a:spcPct val="110000"/>
              </a:lnSpc>
            </a:pPr>
            <a:r>
              <a:rPr lang="en-GB" sz="2600" b="1" dirty="0">
                <a:solidFill>
                  <a:schemeClr val="accent1"/>
                </a:solidFill>
              </a:rPr>
              <a:t>Government instigates a price cap, or price fix</a:t>
            </a:r>
            <a:r>
              <a:rPr lang="en-GB" sz="2600" dirty="0"/>
              <a:t>, but has a mechanism to fund the difference between the price cap and the market price (or another price), perhaps at a future date</a:t>
            </a:r>
          </a:p>
        </p:txBody>
      </p:sp>
    </p:spTree>
    <p:extLst>
      <p:ext uri="{BB962C8B-B14F-4D97-AF65-F5344CB8AC3E}">
        <p14:creationId xmlns:p14="http://schemas.microsoft.com/office/powerpoint/2010/main" val="4044625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FD1197-BE52-1BE0-D813-538412C15CD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08D9976-3579-FE0F-0872-3FF099992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495CD0-7C7F-DE39-9FE0-063D1008AC19}"/>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More detailed guidance on volume and price measurement </a:t>
            </a:r>
          </a:p>
        </p:txBody>
      </p:sp>
      <p:sp>
        <p:nvSpPr>
          <p:cNvPr id="5" name="Content Placeholder 4">
            <a:extLst>
              <a:ext uri="{FF2B5EF4-FFF2-40B4-BE49-F238E27FC236}">
                <a16:creationId xmlns:a16="http://schemas.microsoft.com/office/drawing/2014/main" id="{6EEBAE65-D28E-4D43-21D7-37EDE3201763}"/>
              </a:ext>
            </a:extLst>
          </p:cNvPr>
          <p:cNvSpPr>
            <a:spLocks noGrp="1"/>
          </p:cNvSpPr>
          <p:nvPr>
            <p:ph idx="1"/>
          </p:nvPr>
        </p:nvSpPr>
        <p:spPr>
          <a:xfrm>
            <a:off x="4355169" y="415636"/>
            <a:ext cx="7698286" cy="6234545"/>
          </a:xfrm>
        </p:spPr>
        <p:txBody>
          <a:bodyPr>
            <a:normAutofit/>
          </a:bodyPr>
          <a:lstStyle/>
          <a:p>
            <a:pPr>
              <a:lnSpc>
                <a:spcPct val="120000"/>
              </a:lnSpc>
            </a:pPr>
            <a:r>
              <a:rPr lang="en-GB" dirty="0"/>
              <a:t>More detailed guidance on volume and price measurement of services; however, all of this</a:t>
            </a:r>
            <a:r>
              <a:rPr lang="en-GB" b="1" dirty="0">
                <a:solidFill>
                  <a:schemeClr val="accent1"/>
                </a:solidFill>
              </a:rPr>
              <a:t> concisely, focusing on main principles</a:t>
            </a:r>
          </a:p>
          <a:p>
            <a:pPr>
              <a:lnSpc>
                <a:spcPct val="120000"/>
              </a:lnSpc>
            </a:pPr>
            <a:r>
              <a:rPr lang="en-GB" b="1" noProof="0" dirty="0">
                <a:solidFill>
                  <a:schemeClr val="accent1"/>
                </a:solidFill>
              </a:rPr>
              <a:t>Non-market output</a:t>
            </a:r>
            <a:r>
              <a:rPr lang="en-GB" noProof="0" dirty="0"/>
              <a:t>: </a:t>
            </a:r>
          </a:p>
          <a:p>
            <a:pPr lvl="1">
              <a:lnSpc>
                <a:spcPct val="120000"/>
              </a:lnSpc>
            </a:pPr>
            <a:r>
              <a:rPr lang="en-GB" b="1" noProof="0" dirty="0">
                <a:solidFill>
                  <a:schemeClr val="accent1"/>
                </a:solidFill>
              </a:rPr>
              <a:t>Output volume method</a:t>
            </a:r>
            <a:r>
              <a:rPr lang="en-GB" noProof="0" dirty="0"/>
              <a:t> (quantity indicators, adequately quality-adjusted, weighted together using average cost weights), </a:t>
            </a:r>
            <a:r>
              <a:rPr lang="en-GB" b="1" noProof="0" dirty="0">
                <a:solidFill>
                  <a:schemeClr val="accent1"/>
                </a:solidFill>
              </a:rPr>
              <a:t>especially for individual services </a:t>
            </a:r>
            <a:r>
              <a:rPr lang="en-GB" noProof="0" dirty="0"/>
              <a:t>(health, education, etc.)</a:t>
            </a:r>
          </a:p>
          <a:p>
            <a:pPr lvl="1">
              <a:lnSpc>
                <a:spcPct val="120000"/>
              </a:lnSpc>
            </a:pPr>
            <a:r>
              <a:rPr lang="en-GB" b="1" noProof="0" dirty="0">
                <a:solidFill>
                  <a:schemeClr val="accent1"/>
                </a:solidFill>
              </a:rPr>
              <a:t>For collective services, default method is deflation of inputs</a:t>
            </a:r>
            <a:r>
              <a:rPr lang="en-GB" noProof="0" dirty="0"/>
              <a:t>, possibly adjusted for change in productivity</a:t>
            </a:r>
          </a:p>
          <a:p>
            <a:pPr marL="457200" lvl="1" indent="0">
              <a:lnSpc>
                <a:spcPct val="120000"/>
              </a:lnSpc>
              <a:buNone/>
            </a:pPr>
            <a:endParaRPr lang="en-AU" dirty="0"/>
          </a:p>
          <a:p>
            <a:pPr>
              <a:lnSpc>
                <a:spcPct val="120000"/>
              </a:lnSpc>
            </a:pPr>
            <a:endParaRPr lang="en-US" dirty="0"/>
          </a:p>
          <a:p>
            <a:endParaRPr lang="en-AU" dirty="0"/>
          </a:p>
        </p:txBody>
      </p:sp>
    </p:spTree>
    <p:extLst>
      <p:ext uri="{BB962C8B-B14F-4D97-AF65-F5344CB8AC3E}">
        <p14:creationId xmlns:p14="http://schemas.microsoft.com/office/powerpoint/2010/main" val="3151076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7890A4-2DF5-78EF-5633-29B37D072A9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4EE5922-0D78-B506-B92E-C4F7B0DF2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DBFC25-60D2-C733-57CD-74D4C94AA537}"/>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More detailed guidance on volume and price measurement </a:t>
            </a:r>
          </a:p>
        </p:txBody>
      </p:sp>
      <p:sp>
        <p:nvSpPr>
          <p:cNvPr id="5" name="Content Placeholder 4">
            <a:extLst>
              <a:ext uri="{FF2B5EF4-FFF2-40B4-BE49-F238E27FC236}">
                <a16:creationId xmlns:a16="http://schemas.microsoft.com/office/drawing/2014/main" id="{CAB6FD41-A81D-475C-A668-7392EA2C9DEC}"/>
              </a:ext>
            </a:extLst>
          </p:cNvPr>
          <p:cNvSpPr>
            <a:spLocks noGrp="1"/>
          </p:cNvSpPr>
          <p:nvPr>
            <p:ph idx="1"/>
          </p:nvPr>
        </p:nvSpPr>
        <p:spPr>
          <a:xfrm>
            <a:off x="4355169" y="415636"/>
            <a:ext cx="7698286" cy="6234545"/>
          </a:xfrm>
        </p:spPr>
        <p:txBody>
          <a:bodyPr>
            <a:normAutofit/>
          </a:bodyPr>
          <a:lstStyle/>
          <a:p>
            <a:pPr>
              <a:lnSpc>
                <a:spcPct val="120000"/>
              </a:lnSpc>
            </a:pPr>
            <a:r>
              <a:rPr lang="en-GB" b="1" noProof="0" dirty="0">
                <a:solidFill>
                  <a:schemeClr val="accent1"/>
                </a:solidFill>
              </a:rPr>
              <a:t>More detailed guidance </a:t>
            </a:r>
            <a:r>
              <a:rPr lang="en-GB" noProof="0" dirty="0"/>
              <a:t>on the volume and price measurement of </a:t>
            </a:r>
            <a:r>
              <a:rPr lang="en-GB" b="1" noProof="0" dirty="0">
                <a:solidFill>
                  <a:schemeClr val="accent1"/>
                </a:solidFill>
              </a:rPr>
              <a:t>specific goods and </a:t>
            </a:r>
            <a:r>
              <a:rPr lang="en-GB" b="1" noProof="0">
                <a:solidFill>
                  <a:schemeClr val="accent1"/>
                </a:solidFill>
              </a:rPr>
              <a:t>services </a:t>
            </a:r>
            <a:r>
              <a:rPr lang="en-GB" noProof="0"/>
              <a:t>provided </a:t>
            </a:r>
            <a:r>
              <a:rPr lang="en-GB" noProof="0" dirty="0"/>
              <a:t>in chapter 18 of the 2025 SNA</a:t>
            </a:r>
          </a:p>
          <a:p>
            <a:pPr lvl="1">
              <a:lnSpc>
                <a:spcPct val="120000"/>
              </a:lnSpc>
            </a:pPr>
            <a:r>
              <a:rPr lang="en-GB" noProof="0" dirty="0"/>
              <a:t>Digital goods and services (with more details in section E of chapter 22)</a:t>
            </a:r>
          </a:p>
          <a:p>
            <a:pPr lvl="1">
              <a:lnSpc>
                <a:spcPct val="120000"/>
              </a:lnSpc>
            </a:pPr>
            <a:r>
              <a:rPr lang="en-GB" noProof="0" dirty="0"/>
              <a:t>Passenger transport</a:t>
            </a:r>
          </a:p>
          <a:p>
            <a:pPr lvl="1">
              <a:lnSpc>
                <a:spcPct val="120000"/>
              </a:lnSpc>
            </a:pPr>
            <a:r>
              <a:rPr lang="en-GB" noProof="0" dirty="0"/>
              <a:t>Output of the central bank</a:t>
            </a:r>
          </a:p>
          <a:p>
            <a:pPr lvl="1">
              <a:lnSpc>
                <a:spcPct val="120000"/>
              </a:lnSpc>
            </a:pPr>
            <a:r>
              <a:rPr lang="en-GB" noProof="0" dirty="0"/>
              <a:t>Implicit financial services on loans and deposits</a:t>
            </a:r>
          </a:p>
          <a:p>
            <a:pPr lvl="1">
              <a:lnSpc>
                <a:spcPct val="120000"/>
              </a:lnSpc>
            </a:pPr>
            <a:r>
              <a:rPr lang="en-GB" noProof="0" dirty="0"/>
              <a:t>Services of owner-occupied dwellings</a:t>
            </a:r>
          </a:p>
          <a:p>
            <a:pPr lvl="1">
              <a:lnSpc>
                <a:spcPct val="120000"/>
              </a:lnSpc>
            </a:pPr>
            <a:r>
              <a:rPr lang="en-GB" noProof="0" dirty="0"/>
              <a:t>Education services</a:t>
            </a:r>
          </a:p>
          <a:p>
            <a:pPr lvl="1">
              <a:lnSpc>
                <a:spcPct val="120000"/>
              </a:lnSpc>
            </a:pPr>
            <a:r>
              <a:rPr lang="en-GB" noProof="0" dirty="0"/>
              <a:t>Health services</a:t>
            </a:r>
          </a:p>
          <a:p>
            <a:pPr marL="457200" lvl="1" indent="0">
              <a:lnSpc>
                <a:spcPct val="120000"/>
              </a:lnSpc>
              <a:buNone/>
            </a:pPr>
            <a:endParaRPr lang="en-AU" dirty="0"/>
          </a:p>
          <a:p>
            <a:pPr>
              <a:lnSpc>
                <a:spcPct val="120000"/>
              </a:lnSpc>
            </a:pPr>
            <a:endParaRPr lang="en-US" dirty="0"/>
          </a:p>
          <a:p>
            <a:endParaRPr lang="en-AU" dirty="0"/>
          </a:p>
        </p:txBody>
      </p:sp>
    </p:spTree>
    <p:extLst>
      <p:ext uri="{BB962C8B-B14F-4D97-AF65-F5344CB8AC3E}">
        <p14:creationId xmlns:p14="http://schemas.microsoft.com/office/powerpoint/2010/main" val="2688208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52F90D-4521-505E-5BD4-0C3492F99C2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A6D774A-694D-2CA2-681A-94C3EC1F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9752AC-5D56-3B9A-37BA-5BE52E3780B7}"/>
              </a:ext>
            </a:extLst>
          </p:cNvPr>
          <p:cNvSpPr>
            <a:spLocks noGrp="1"/>
          </p:cNvSpPr>
          <p:nvPr>
            <p:ph type="title"/>
          </p:nvPr>
        </p:nvSpPr>
        <p:spPr>
          <a:xfrm>
            <a:off x="285232" y="622382"/>
            <a:ext cx="3479470" cy="5613236"/>
          </a:xfrm>
        </p:spPr>
        <p:txBody>
          <a:bodyPr anchor="ctr">
            <a:normAutofit/>
          </a:bodyPr>
          <a:lstStyle/>
          <a:p>
            <a:r>
              <a:rPr lang="en-AU" dirty="0">
                <a:solidFill>
                  <a:srgbClr val="FFFFFF"/>
                </a:solidFill>
              </a:rPr>
              <a:t>In summary </a:t>
            </a:r>
          </a:p>
        </p:txBody>
      </p:sp>
      <p:sp>
        <p:nvSpPr>
          <p:cNvPr id="5" name="Content Placeholder 4">
            <a:extLst>
              <a:ext uri="{FF2B5EF4-FFF2-40B4-BE49-F238E27FC236}">
                <a16:creationId xmlns:a16="http://schemas.microsoft.com/office/drawing/2014/main" id="{42FAC9C9-AEEE-E18E-B8BF-9F347415258A}"/>
              </a:ext>
            </a:extLst>
          </p:cNvPr>
          <p:cNvSpPr>
            <a:spLocks noGrp="1"/>
          </p:cNvSpPr>
          <p:nvPr>
            <p:ph idx="1"/>
          </p:nvPr>
        </p:nvSpPr>
        <p:spPr>
          <a:xfrm>
            <a:off x="4355169" y="762876"/>
            <a:ext cx="7698286" cy="6234545"/>
          </a:xfrm>
        </p:spPr>
        <p:txBody>
          <a:bodyPr>
            <a:normAutofit/>
          </a:bodyPr>
          <a:lstStyle/>
          <a:p>
            <a:pPr marL="0" indent="0" algn="ctr">
              <a:lnSpc>
                <a:spcPct val="120000"/>
              </a:lnSpc>
              <a:buNone/>
            </a:pPr>
            <a:r>
              <a:rPr lang="en-GB" sz="3200" b="1" dirty="0">
                <a:solidFill>
                  <a:srgbClr val="FF0000"/>
                </a:solidFill>
              </a:rPr>
              <a:t>A lot of detail has been added in the 2025 SNA; more than can be properly addressed in this presentation</a:t>
            </a:r>
          </a:p>
          <a:p>
            <a:pPr marL="0" indent="0" algn="ctr">
              <a:lnSpc>
                <a:spcPct val="120000"/>
              </a:lnSpc>
              <a:buNone/>
            </a:pPr>
            <a:endParaRPr lang="en-GB" sz="3200" b="1" dirty="0">
              <a:solidFill>
                <a:srgbClr val="FF0000"/>
              </a:solidFill>
            </a:endParaRPr>
          </a:p>
          <a:p>
            <a:pPr marL="0" indent="0" algn="ctr">
              <a:lnSpc>
                <a:spcPct val="120000"/>
              </a:lnSpc>
              <a:buNone/>
            </a:pPr>
            <a:r>
              <a:rPr lang="en-GB" sz="3200" b="1" dirty="0">
                <a:solidFill>
                  <a:srgbClr val="FF0000"/>
                </a:solidFill>
              </a:rPr>
              <a:t>Interested? Please have a closer look at the relevant parts of the 2025 SNA</a:t>
            </a:r>
          </a:p>
          <a:p>
            <a:pPr marL="0" indent="0" algn="ctr">
              <a:lnSpc>
                <a:spcPct val="120000"/>
              </a:lnSpc>
              <a:buNone/>
            </a:pPr>
            <a:endParaRPr lang="en-GB" sz="3200" b="1" dirty="0">
              <a:solidFill>
                <a:srgbClr val="FF0000"/>
              </a:solidFill>
            </a:endParaRPr>
          </a:p>
          <a:p>
            <a:pPr marL="0" indent="0" algn="ctr">
              <a:lnSpc>
                <a:spcPct val="120000"/>
              </a:lnSpc>
              <a:buNone/>
            </a:pPr>
            <a:r>
              <a:rPr lang="en-GB" sz="3200" b="1" dirty="0">
                <a:solidFill>
                  <a:srgbClr val="FF0000"/>
                </a:solidFill>
              </a:rPr>
              <a:t>Questions: pjm.vandeven@outlook.com</a:t>
            </a:r>
          </a:p>
          <a:p>
            <a:pPr marL="0" indent="0" algn="ctr">
              <a:lnSpc>
                <a:spcPct val="120000"/>
              </a:lnSpc>
              <a:buNone/>
            </a:pPr>
            <a:endParaRPr lang="en-US" sz="3600" dirty="0"/>
          </a:p>
          <a:p>
            <a:endParaRPr lang="en-AU" dirty="0"/>
          </a:p>
        </p:txBody>
      </p:sp>
    </p:spTree>
    <p:extLst>
      <p:ext uri="{BB962C8B-B14F-4D97-AF65-F5344CB8AC3E}">
        <p14:creationId xmlns:p14="http://schemas.microsoft.com/office/powerpoint/2010/main" val="399213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E2FA76-5BB0-3E5B-7177-04FD71BB3F8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11635D2-31D8-E28A-8145-9D66D1C95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F8E414-9E24-ECE9-B1FE-6506308C7295}"/>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Short recap of the process</a:t>
            </a:r>
          </a:p>
        </p:txBody>
      </p:sp>
      <p:sp>
        <p:nvSpPr>
          <p:cNvPr id="5" name="Content Placeholder 4">
            <a:extLst>
              <a:ext uri="{FF2B5EF4-FFF2-40B4-BE49-F238E27FC236}">
                <a16:creationId xmlns:a16="http://schemas.microsoft.com/office/drawing/2014/main" id="{D25A09A6-2690-5C2F-360A-41198B9EF958}"/>
              </a:ext>
            </a:extLst>
          </p:cNvPr>
          <p:cNvSpPr>
            <a:spLocks noGrp="1"/>
          </p:cNvSpPr>
          <p:nvPr>
            <p:ph idx="1"/>
          </p:nvPr>
        </p:nvSpPr>
        <p:spPr>
          <a:xfrm>
            <a:off x="4484802" y="1099595"/>
            <a:ext cx="6772478" cy="4861367"/>
          </a:xfrm>
        </p:spPr>
        <p:txBody>
          <a:bodyPr>
            <a:normAutofit fontScale="47500" lnSpcReduction="20000"/>
          </a:bodyPr>
          <a:lstStyle/>
          <a:p>
            <a:pPr>
              <a:lnSpc>
                <a:spcPct val="120000"/>
              </a:lnSpc>
              <a:spcBef>
                <a:spcPts val="0"/>
              </a:spcBef>
            </a:pPr>
            <a:r>
              <a:rPr lang="en-AU" sz="6300" b="1" dirty="0">
                <a:solidFill>
                  <a:srgbClr val="0070C0"/>
                </a:solidFill>
                <a:cs typeface="Calibri" panose="020F0502020204030204" pitchFamily="34" charset="0"/>
              </a:rPr>
              <a:t>65 Guidance Notes </a:t>
            </a:r>
            <a:r>
              <a:rPr lang="en-AU" sz="6300" dirty="0"/>
              <a:t>were prepared by </a:t>
            </a:r>
            <a:r>
              <a:rPr lang="en-AU" sz="6300" b="1" dirty="0">
                <a:solidFill>
                  <a:schemeClr val="accent1"/>
                </a:solidFill>
              </a:rPr>
              <a:t>10 Task Teams </a:t>
            </a:r>
            <a:r>
              <a:rPr lang="en-AU" sz="6300" dirty="0"/>
              <a:t>that had been set up to undertake the research phase of the SNA Update (some of these Task Teams were joint SNA/BPM task teams)</a:t>
            </a:r>
          </a:p>
          <a:p>
            <a:pPr>
              <a:lnSpc>
                <a:spcPct val="120000"/>
              </a:lnSpc>
              <a:spcBef>
                <a:spcPts val="0"/>
              </a:spcBef>
            </a:pPr>
            <a:endParaRPr lang="en-AU" sz="6300" b="1" dirty="0">
              <a:solidFill>
                <a:schemeClr val="accent1"/>
              </a:solidFill>
            </a:endParaRPr>
          </a:p>
          <a:p>
            <a:pPr>
              <a:lnSpc>
                <a:spcPct val="120000"/>
              </a:lnSpc>
              <a:spcBef>
                <a:spcPts val="0"/>
              </a:spcBef>
            </a:pPr>
            <a:r>
              <a:rPr lang="en-AU" sz="6300" b="1" dirty="0">
                <a:solidFill>
                  <a:schemeClr val="accent1"/>
                </a:solidFill>
              </a:rPr>
              <a:t>Priority areas:</a:t>
            </a:r>
            <a:endParaRPr lang="en-AU" sz="6300" dirty="0"/>
          </a:p>
          <a:p>
            <a:pPr lvl="1">
              <a:lnSpc>
                <a:spcPct val="120000"/>
              </a:lnSpc>
              <a:spcBef>
                <a:spcPts val="0"/>
              </a:spcBef>
            </a:pPr>
            <a:r>
              <a:rPr lang="en-AU" sz="5900" dirty="0"/>
              <a:t>Globalization</a:t>
            </a:r>
          </a:p>
          <a:p>
            <a:pPr lvl="1">
              <a:lnSpc>
                <a:spcPct val="120000"/>
              </a:lnSpc>
              <a:spcBef>
                <a:spcPts val="0"/>
              </a:spcBef>
            </a:pPr>
            <a:r>
              <a:rPr lang="en-AU" sz="5900" dirty="0"/>
              <a:t>Digitalization</a:t>
            </a:r>
          </a:p>
          <a:p>
            <a:pPr lvl="1">
              <a:lnSpc>
                <a:spcPct val="120000"/>
              </a:lnSpc>
              <a:spcBef>
                <a:spcPts val="0"/>
              </a:spcBef>
            </a:pPr>
            <a:r>
              <a:rPr lang="en-AU" sz="5900" dirty="0"/>
              <a:t>Well-being and sustainability</a:t>
            </a:r>
          </a:p>
          <a:p>
            <a:pPr marL="0" indent="0">
              <a:buNone/>
            </a:pPr>
            <a:endParaRPr lang="en-AU" dirty="0"/>
          </a:p>
        </p:txBody>
      </p:sp>
    </p:spTree>
    <p:extLst>
      <p:ext uri="{BB962C8B-B14F-4D97-AF65-F5344CB8AC3E}">
        <p14:creationId xmlns:p14="http://schemas.microsoft.com/office/powerpoint/2010/main" val="1620427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825134"/>
            <a:ext cx="10515600" cy="5351829"/>
          </a:xfrm>
        </p:spPr>
        <p:txBody>
          <a:bodyPr/>
          <a:lstStyle/>
          <a:p>
            <a:pPr marL="0" indent="0">
              <a:buNone/>
            </a:pPr>
            <a:endParaRPr lang="fr-FR" dirty="0"/>
          </a:p>
          <a:p>
            <a:pPr marL="0" indent="0" algn="ctr">
              <a:buNone/>
            </a:pPr>
            <a:r>
              <a:rPr lang="en-GB" sz="4400" b="1" dirty="0">
                <a:solidFill>
                  <a:srgbClr val="0070C0"/>
                </a:solidFill>
              </a:rPr>
              <a:t>Thank you for your attention!</a:t>
            </a:r>
          </a:p>
          <a:p>
            <a:pPr marL="0" indent="0" algn="ctr">
              <a:buNone/>
            </a:pPr>
            <a:endParaRPr lang="en-GB" sz="4400" b="1" dirty="0">
              <a:solidFill>
                <a:srgbClr val="0070C0"/>
              </a:solidFill>
            </a:endParaRPr>
          </a:p>
          <a:p>
            <a:pPr marL="0" indent="0" algn="ctr">
              <a:buNone/>
            </a:pPr>
            <a:endParaRPr lang="en-GB" sz="3600" b="1" dirty="0">
              <a:solidFill>
                <a:schemeClr val="tx2"/>
              </a:solidFill>
              <a:latin typeface="+mj-lt"/>
            </a:endParaRPr>
          </a:p>
          <a:p>
            <a:pPr marL="0" indent="0" algn="ctr">
              <a:buNone/>
            </a:pPr>
            <a:endParaRPr lang="fr-FR" dirty="0">
              <a:solidFill>
                <a:schemeClr val="tx2"/>
              </a:solidFill>
            </a:endParaRPr>
          </a:p>
          <a:p>
            <a:pPr marL="0" indent="0" algn="ctr">
              <a:buNone/>
            </a:pPr>
            <a:endParaRPr lang="fr-FR" dirty="0"/>
          </a:p>
          <a:p>
            <a:pPr marL="0" indent="0" algn="ctr">
              <a:buNone/>
            </a:pPr>
            <a:endParaRPr lang="en-GB" dirty="0"/>
          </a:p>
        </p:txBody>
      </p:sp>
      <p:sp>
        <p:nvSpPr>
          <p:cNvPr id="3" name="Title 2"/>
          <p:cNvSpPr>
            <a:spLocks noGrp="1"/>
          </p:cNvSpPr>
          <p:nvPr>
            <p:ph type="title"/>
          </p:nvPr>
        </p:nvSpPr>
        <p:spPr/>
        <p:txBody>
          <a:bodyPr/>
          <a:lstStyle/>
          <a:p>
            <a:r>
              <a:rPr lang="en-GB"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00" y="3413491"/>
            <a:ext cx="17526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367" y="3413490"/>
            <a:ext cx="1872209"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972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Main conceptual changes</a:t>
            </a:r>
          </a:p>
        </p:txBody>
      </p:sp>
      <p:sp>
        <p:nvSpPr>
          <p:cNvPr id="5" name="Content Placeholder 4">
            <a:extLst>
              <a:ext uri="{FF2B5EF4-FFF2-40B4-BE49-F238E27FC236}">
                <a16:creationId xmlns:a16="http://schemas.microsoft.com/office/drawing/2014/main" id="{15169583-0F7E-BDEF-BAEE-76D3C38BDA1B}"/>
              </a:ext>
            </a:extLst>
          </p:cNvPr>
          <p:cNvSpPr>
            <a:spLocks noGrp="1"/>
          </p:cNvSpPr>
          <p:nvPr>
            <p:ph idx="1"/>
          </p:nvPr>
        </p:nvSpPr>
        <p:spPr>
          <a:xfrm>
            <a:off x="4393362" y="2590535"/>
            <a:ext cx="7565090" cy="2580905"/>
          </a:xfrm>
        </p:spPr>
        <p:txBody>
          <a:bodyPr>
            <a:normAutofit/>
          </a:bodyPr>
          <a:lstStyle/>
          <a:p>
            <a:pPr marL="0" indent="0" algn="ctr">
              <a:buNone/>
            </a:pPr>
            <a:r>
              <a:rPr lang="en-AU" sz="3200" b="1" dirty="0">
                <a:solidFill>
                  <a:schemeClr val="accent1"/>
                </a:solidFill>
              </a:rPr>
              <a:t>Annex: Main changes to the 2008 SNA</a:t>
            </a:r>
          </a:p>
          <a:p>
            <a:pPr marL="0" indent="0" algn="ctr">
              <a:buNone/>
            </a:pPr>
            <a:endParaRPr lang="en-AU" sz="3200" b="1" dirty="0">
              <a:solidFill>
                <a:schemeClr val="accent1"/>
              </a:solidFill>
            </a:endParaRPr>
          </a:p>
          <a:p>
            <a:pPr marL="0" indent="0" algn="ctr">
              <a:buNone/>
            </a:pPr>
            <a:r>
              <a:rPr lang="en-AU" sz="3200" b="1" dirty="0">
                <a:solidFill>
                  <a:schemeClr val="accent1"/>
                </a:solidFill>
              </a:rPr>
              <a:t>(not to be included in the presentation)</a:t>
            </a:r>
          </a:p>
        </p:txBody>
      </p:sp>
    </p:spTree>
    <p:extLst>
      <p:ext uri="{BB962C8B-B14F-4D97-AF65-F5344CB8AC3E}">
        <p14:creationId xmlns:p14="http://schemas.microsoft.com/office/powerpoint/2010/main" val="3528022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9AB4C0-6BD4-44D1-2DC6-3886B347966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9E12D82-B036-9E2D-50BB-29A679065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6AB8F2-693B-A63F-A417-677FFE66BC3C}"/>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Main conceptual changes</a:t>
            </a:r>
          </a:p>
        </p:txBody>
      </p:sp>
      <p:sp>
        <p:nvSpPr>
          <p:cNvPr id="5" name="Content Placeholder 4">
            <a:extLst>
              <a:ext uri="{FF2B5EF4-FFF2-40B4-BE49-F238E27FC236}">
                <a16:creationId xmlns:a16="http://schemas.microsoft.com/office/drawing/2014/main" id="{E9E59D5F-DFB0-7AF7-6ABF-FD581043B508}"/>
              </a:ext>
            </a:extLst>
          </p:cNvPr>
          <p:cNvSpPr>
            <a:spLocks noGrp="1"/>
          </p:cNvSpPr>
          <p:nvPr>
            <p:ph idx="1"/>
          </p:nvPr>
        </p:nvSpPr>
        <p:spPr>
          <a:xfrm>
            <a:off x="4393362" y="314695"/>
            <a:ext cx="7565090" cy="6543305"/>
          </a:xfrm>
        </p:spPr>
        <p:txBody>
          <a:bodyPr>
            <a:normAutofit fontScale="92500" lnSpcReduction="20000"/>
          </a:bodyPr>
          <a:lstStyle/>
          <a:p>
            <a:pPr marL="0" marR="0" lvl="0" indent="0" fontAlgn="base">
              <a:lnSpc>
                <a:spcPct val="120000"/>
              </a:lnSpc>
              <a:spcBef>
                <a:spcPct val="0"/>
              </a:spcBef>
              <a:spcAft>
                <a:spcPct val="0"/>
              </a:spcAft>
              <a:buClr>
                <a:schemeClr val="tx1"/>
              </a:buClr>
              <a:buSzTx/>
              <a:buNone/>
              <a:tabLst/>
              <a:defRPr/>
            </a:pPr>
            <a:r>
              <a:rPr lang="en-GB" altLang="nl-NL" sz="3000" dirty="0"/>
              <a:t>There are only a </a:t>
            </a:r>
            <a:r>
              <a:rPr lang="en-GB" altLang="nl-NL" sz="3000" b="1" dirty="0">
                <a:solidFill>
                  <a:srgbClr val="0070C0"/>
                </a:solidFill>
                <a:cs typeface="Calibri" panose="020F0502020204030204" pitchFamily="34" charset="0"/>
              </a:rPr>
              <a:t>limited number of conceptual changes affecting key macro-economic indicators</a:t>
            </a:r>
            <a:r>
              <a:rPr lang="en-GB" altLang="nl-NL" sz="3000" dirty="0"/>
              <a:t>, such as GDP/NDP, government deficit, and net worth</a:t>
            </a:r>
          </a:p>
          <a:p>
            <a:pPr marR="0" lvl="0" fontAlgn="base">
              <a:lnSpc>
                <a:spcPct val="120000"/>
              </a:lnSpc>
              <a:spcBef>
                <a:spcPct val="0"/>
              </a:spcBef>
              <a:spcAft>
                <a:spcPct val="0"/>
              </a:spcAft>
              <a:buClr>
                <a:schemeClr val="tx1"/>
              </a:buClr>
              <a:buSzTx/>
              <a:tabLst/>
              <a:defRPr/>
            </a:pPr>
            <a:r>
              <a:rPr lang="en-GB" altLang="nl-NL" sz="2600" dirty="0"/>
              <a:t>Recognition of </a:t>
            </a:r>
            <a:r>
              <a:rPr lang="en-GB" altLang="nl-NL" sz="2600" b="1" dirty="0">
                <a:solidFill>
                  <a:srgbClr val="0070C0"/>
                </a:solidFill>
                <a:cs typeface="Calibri" panose="020F0502020204030204" pitchFamily="34" charset="0"/>
              </a:rPr>
              <a:t>data as produced assets</a:t>
            </a:r>
          </a:p>
          <a:p>
            <a:pPr marR="0" lvl="0" fontAlgn="base">
              <a:lnSpc>
                <a:spcPct val="120000"/>
              </a:lnSpc>
              <a:spcBef>
                <a:spcPct val="0"/>
              </a:spcBef>
              <a:spcAft>
                <a:spcPct val="0"/>
              </a:spcAft>
              <a:buClr>
                <a:schemeClr val="tx1"/>
              </a:buClr>
              <a:buSzTx/>
              <a:tabLst/>
              <a:defRPr/>
            </a:pPr>
            <a:r>
              <a:rPr lang="en-GB" altLang="nl-NL" sz="2600" strike="sngStrike" dirty="0"/>
              <a:t>Recognition of </a:t>
            </a:r>
            <a:r>
              <a:rPr lang="en-GB" altLang="nl-NL" sz="2600" b="1" strike="sngStrike" dirty="0">
                <a:solidFill>
                  <a:srgbClr val="0070C0"/>
                </a:solidFill>
                <a:cs typeface="Calibri" panose="020F0502020204030204" pitchFamily="34" charset="0"/>
              </a:rPr>
              <a:t>marketing assets as produced assets </a:t>
            </a:r>
            <a:r>
              <a:rPr lang="en-GB" altLang="nl-NL" sz="2600" dirty="0"/>
              <a:t>NOT AGREED AT 2024 UNSC</a:t>
            </a:r>
          </a:p>
          <a:p>
            <a:pPr marR="0" lvl="0" fontAlgn="base">
              <a:lnSpc>
                <a:spcPct val="120000"/>
              </a:lnSpc>
              <a:spcBef>
                <a:spcPct val="0"/>
              </a:spcBef>
              <a:spcAft>
                <a:spcPct val="0"/>
              </a:spcAft>
              <a:buClr>
                <a:schemeClr val="tx1"/>
              </a:buClr>
              <a:buSzTx/>
              <a:tabLst/>
              <a:defRPr/>
            </a:pPr>
            <a:r>
              <a:rPr lang="en-GB" altLang="nl-NL" sz="2600" dirty="0"/>
              <a:t>Recording </a:t>
            </a:r>
            <a:r>
              <a:rPr lang="en-GB" altLang="nl-NL" sz="2600" b="1" dirty="0">
                <a:solidFill>
                  <a:srgbClr val="0070C0"/>
                </a:solidFill>
                <a:cs typeface="Calibri" panose="020F0502020204030204" pitchFamily="34" charset="0"/>
              </a:rPr>
              <a:t>depletion of natural resources as a cost of production</a:t>
            </a:r>
          </a:p>
          <a:p>
            <a:pPr marR="0" lvl="0" fontAlgn="base">
              <a:lnSpc>
                <a:spcPct val="120000"/>
              </a:lnSpc>
              <a:spcBef>
                <a:spcPct val="0"/>
              </a:spcBef>
              <a:spcAft>
                <a:spcPct val="0"/>
              </a:spcAft>
              <a:buClr>
                <a:schemeClr val="tx1"/>
              </a:buClr>
              <a:buSzTx/>
              <a:tabLst/>
              <a:defRPr/>
            </a:pPr>
            <a:r>
              <a:rPr lang="en-GB" altLang="nl-NL" sz="2600" dirty="0"/>
              <a:t>Improving consistency in the </a:t>
            </a:r>
            <a:r>
              <a:rPr lang="en-GB" altLang="nl-NL" sz="2600" b="1" dirty="0">
                <a:solidFill>
                  <a:srgbClr val="0070C0"/>
                </a:solidFill>
                <a:cs typeface="Calibri" panose="020F0502020204030204" pitchFamily="34" charset="0"/>
              </a:rPr>
              <a:t>application of the sum-of-costs method</a:t>
            </a:r>
            <a:r>
              <a:rPr lang="en-GB" altLang="nl-NL" sz="2600" dirty="0"/>
              <a:t>, by including a return to capital in all cases, also for non-market producers</a:t>
            </a:r>
          </a:p>
          <a:p>
            <a:pPr marR="0" lvl="0" fontAlgn="base">
              <a:lnSpc>
                <a:spcPct val="120000"/>
              </a:lnSpc>
              <a:spcBef>
                <a:spcPct val="0"/>
              </a:spcBef>
              <a:spcAft>
                <a:spcPct val="0"/>
              </a:spcAft>
              <a:buClr>
                <a:schemeClr val="tx1"/>
              </a:buClr>
              <a:buSzTx/>
              <a:tabLst/>
              <a:defRPr/>
            </a:pPr>
            <a:r>
              <a:rPr lang="en-GB" altLang="nl-NL" sz="2600" dirty="0"/>
              <a:t>Changes in the measurement of the </a:t>
            </a:r>
            <a:r>
              <a:rPr lang="en-GB" altLang="nl-NL" sz="2600" b="1" dirty="0">
                <a:solidFill>
                  <a:srgbClr val="0070C0"/>
                </a:solidFill>
                <a:cs typeface="Calibri" panose="020F0502020204030204" pitchFamily="34" charset="0"/>
              </a:rPr>
              <a:t>output of central banks</a:t>
            </a:r>
            <a:r>
              <a:rPr lang="en-GB" altLang="nl-NL" sz="2600" dirty="0"/>
              <a:t>, by treating all central bank output as non-market output, to be recorded as final consumption expenditure of the central banks</a:t>
            </a:r>
          </a:p>
          <a:p>
            <a:endParaRPr lang="en-AU" dirty="0"/>
          </a:p>
        </p:txBody>
      </p:sp>
    </p:spTree>
    <p:extLst>
      <p:ext uri="{BB962C8B-B14F-4D97-AF65-F5344CB8AC3E}">
        <p14:creationId xmlns:p14="http://schemas.microsoft.com/office/powerpoint/2010/main" val="3039927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Other conceptual changes</a:t>
            </a:r>
          </a:p>
        </p:txBody>
      </p:sp>
      <p:sp>
        <p:nvSpPr>
          <p:cNvPr id="5" name="Content Placeholder 4">
            <a:extLst>
              <a:ext uri="{FF2B5EF4-FFF2-40B4-BE49-F238E27FC236}">
                <a16:creationId xmlns:a16="http://schemas.microsoft.com/office/drawing/2014/main" id="{15169583-0F7E-BDEF-BAEE-76D3C38BDA1B}"/>
              </a:ext>
            </a:extLst>
          </p:cNvPr>
          <p:cNvSpPr>
            <a:spLocks noGrp="1"/>
          </p:cNvSpPr>
          <p:nvPr>
            <p:ph idx="1"/>
          </p:nvPr>
        </p:nvSpPr>
        <p:spPr>
          <a:xfrm>
            <a:off x="4536374" y="629391"/>
            <a:ext cx="7184571" cy="5949539"/>
          </a:xfrm>
        </p:spPr>
        <p:txBody>
          <a:bodyPr>
            <a:normAutofit fontScale="70000" lnSpcReduction="20000"/>
          </a:bodyPr>
          <a:lstStyle/>
          <a:p>
            <a:pPr marR="0" lvl="0" fontAlgn="base">
              <a:lnSpc>
                <a:spcPct val="120000"/>
              </a:lnSpc>
              <a:spcBef>
                <a:spcPts val="0"/>
              </a:spcBef>
              <a:spcAft>
                <a:spcPct val="0"/>
              </a:spcAft>
              <a:buClr>
                <a:schemeClr val="tx1"/>
              </a:buClr>
              <a:buSzTx/>
              <a:tabLst/>
              <a:defRPr/>
            </a:pPr>
            <a:r>
              <a:rPr lang="en-GB" altLang="nl-NL" sz="3200" b="1" dirty="0">
                <a:solidFill>
                  <a:srgbClr val="0070C0"/>
                </a:solidFill>
                <a:cs typeface="Calibri" panose="020F0502020204030204" pitchFamily="34" charset="0"/>
              </a:rPr>
              <a:t>Treatment of dividends for FDI-enterprises</a:t>
            </a:r>
            <a:r>
              <a:rPr lang="en-GB" altLang="nl-NL" sz="3200" dirty="0"/>
              <a:t>: can now be paid out of previous periods’ profits</a:t>
            </a:r>
          </a:p>
          <a:p>
            <a:pPr marR="0" lvl="0" fontAlgn="base">
              <a:lnSpc>
                <a:spcPct val="120000"/>
              </a:lnSpc>
              <a:spcBef>
                <a:spcPts val="0"/>
              </a:spcBef>
              <a:spcAft>
                <a:spcPct val="0"/>
              </a:spcAft>
              <a:buClr>
                <a:schemeClr val="tx1"/>
              </a:buClr>
              <a:buSzTx/>
              <a:tabLst/>
              <a:defRPr/>
            </a:pPr>
            <a:r>
              <a:rPr lang="en-GB" altLang="nl-NL" sz="3200" dirty="0"/>
              <a:t>Extension of the </a:t>
            </a:r>
            <a:r>
              <a:rPr lang="en-GB" altLang="nl-NL" sz="3200" b="1" dirty="0">
                <a:solidFill>
                  <a:srgbClr val="0070C0"/>
                </a:solidFill>
                <a:cs typeface="Calibri" panose="020F0502020204030204" pitchFamily="34" charset="0"/>
              </a:rPr>
              <a:t>definition of rent </a:t>
            </a:r>
            <a:r>
              <a:rPr lang="en-GB" altLang="nl-NL" sz="3200" dirty="0"/>
              <a:t>(i.e., payments to the owner for putting certain non-produced assets at the disposal of another unit), by including non-produced non-financial assets other than natural resources</a:t>
            </a:r>
          </a:p>
          <a:p>
            <a:pPr marR="0" lvl="0" fontAlgn="base">
              <a:lnSpc>
                <a:spcPct val="120000"/>
              </a:lnSpc>
              <a:spcBef>
                <a:spcPts val="0"/>
              </a:spcBef>
              <a:spcAft>
                <a:spcPct val="0"/>
              </a:spcAft>
              <a:buClr>
                <a:schemeClr val="tx1"/>
              </a:buClr>
              <a:buSzTx/>
              <a:tabLst/>
              <a:defRPr/>
            </a:pPr>
            <a:r>
              <a:rPr lang="en-GB" altLang="nl-NL" sz="3200" b="1" dirty="0">
                <a:solidFill>
                  <a:srgbClr val="0070C0"/>
                </a:solidFill>
                <a:cs typeface="Calibri" panose="020F0502020204030204" pitchFamily="34" charset="0"/>
              </a:rPr>
              <a:t>Recording of work-in-progress for fixed assets </a:t>
            </a:r>
            <a:r>
              <a:rPr lang="en-GB" altLang="nl-NL" sz="3200" dirty="0"/>
              <a:t>partially transferred and for fixed assets produced for own final use</a:t>
            </a:r>
          </a:p>
          <a:p>
            <a:pPr marR="0" lvl="0" fontAlgn="base">
              <a:lnSpc>
                <a:spcPct val="120000"/>
              </a:lnSpc>
              <a:spcBef>
                <a:spcPts val="0"/>
              </a:spcBef>
              <a:spcAft>
                <a:spcPct val="0"/>
              </a:spcAft>
              <a:buClr>
                <a:schemeClr val="tx1"/>
              </a:buClr>
              <a:buSzTx/>
              <a:tabLst/>
              <a:defRPr/>
            </a:pPr>
            <a:r>
              <a:rPr lang="en-GB" altLang="nl-NL" sz="3200" b="1" dirty="0">
                <a:solidFill>
                  <a:srgbClr val="0070C0"/>
                </a:solidFill>
                <a:cs typeface="Calibri" panose="020F0502020204030204" pitchFamily="34" charset="0"/>
              </a:rPr>
              <a:t>Limitation of concessional loans </a:t>
            </a:r>
            <a:r>
              <a:rPr lang="en-GB" altLang="nl-NL" sz="3200" dirty="0"/>
              <a:t>to those provided by employers to employees</a:t>
            </a:r>
          </a:p>
          <a:p>
            <a:pPr marR="0" lvl="0" fontAlgn="base">
              <a:lnSpc>
                <a:spcPct val="120000"/>
              </a:lnSpc>
              <a:spcBef>
                <a:spcPts val="0"/>
              </a:spcBef>
              <a:spcAft>
                <a:spcPct val="0"/>
              </a:spcAft>
              <a:buClr>
                <a:schemeClr val="tx1"/>
              </a:buClr>
              <a:buSzTx/>
              <a:tabLst/>
              <a:defRPr/>
            </a:pPr>
            <a:r>
              <a:rPr lang="en-GB" altLang="nl-NL" sz="3200" dirty="0"/>
              <a:t>All </a:t>
            </a:r>
            <a:r>
              <a:rPr lang="en-GB" altLang="nl-NL" sz="3200" b="1" dirty="0">
                <a:solidFill>
                  <a:srgbClr val="0070C0"/>
                </a:solidFill>
                <a:cs typeface="Calibri" panose="020F0502020204030204" pitchFamily="34" charset="0"/>
              </a:rPr>
              <a:t>equity in international organizations </a:t>
            </a:r>
            <a:r>
              <a:rPr lang="en-GB" altLang="nl-NL" sz="3200" dirty="0"/>
              <a:t>to be considered as “other equity”</a:t>
            </a:r>
          </a:p>
          <a:p>
            <a:pPr marR="0" lvl="0" fontAlgn="base">
              <a:lnSpc>
                <a:spcPct val="120000"/>
              </a:lnSpc>
              <a:spcBef>
                <a:spcPts val="0"/>
              </a:spcBef>
              <a:spcAft>
                <a:spcPct val="0"/>
              </a:spcAft>
              <a:buClr>
                <a:schemeClr val="tx1"/>
              </a:buClr>
              <a:buSzTx/>
              <a:tabLst/>
              <a:defRPr/>
            </a:pPr>
            <a:r>
              <a:rPr lang="en-GB" sz="3200" b="1" dirty="0">
                <a:solidFill>
                  <a:srgbClr val="0070C0"/>
                </a:solidFill>
                <a:cs typeface="Calibri" panose="020F0502020204030204" pitchFamily="34" charset="0"/>
              </a:rPr>
              <a:t>Securities provided as collateral by central banks, </a:t>
            </a:r>
            <a:r>
              <a:rPr lang="en-GB" sz="3200" dirty="0"/>
              <a:t>which are not readily available for meeting balance of payments financing needs, to be excluded from the cash borrower’s reserve assets; for gold swaps, this reclassification leads to a demonetization of the gold bullion</a:t>
            </a:r>
            <a:endParaRPr lang="en-GB" altLang="nl-NL" sz="3200" dirty="0"/>
          </a:p>
          <a:p>
            <a:endParaRPr lang="en-AU" dirty="0"/>
          </a:p>
        </p:txBody>
      </p:sp>
    </p:spTree>
    <p:extLst>
      <p:ext uri="{BB962C8B-B14F-4D97-AF65-F5344CB8AC3E}">
        <p14:creationId xmlns:p14="http://schemas.microsoft.com/office/powerpoint/2010/main" val="269062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643467" y="640080"/>
            <a:ext cx="3096427" cy="5613236"/>
          </a:xfrm>
        </p:spPr>
        <p:txBody>
          <a:bodyPr anchor="ctr">
            <a:normAutofit/>
          </a:bodyPr>
          <a:lstStyle/>
          <a:p>
            <a:r>
              <a:rPr lang="en-AU" dirty="0">
                <a:solidFill>
                  <a:srgbClr val="FFFFFF"/>
                </a:solidFill>
              </a:rPr>
              <a:t>Inclusion of new statistics</a:t>
            </a:r>
          </a:p>
        </p:txBody>
      </p:sp>
      <p:sp>
        <p:nvSpPr>
          <p:cNvPr id="5" name="Content Placeholder 4">
            <a:extLst>
              <a:ext uri="{FF2B5EF4-FFF2-40B4-BE49-F238E27FC236}">
                <a16:creationId xmlns:a16="http://schemas.microsoft.com/office/drawing/2014/main" id="{15169583-0F7E-BDEF-BAEE-76D3C38BDA1B}"/>
              </a:ext>
            </a:extLst>
          </p:cNvPr>
          <p:cNvSpPr>
            <a:spLocks noGrp="1"/>
          </p:cNvSpPr>
          <p:nvPr>
            <p:ph idx="1"/>
          </p:nvPr>
        </p:nvSpPr>
        <p:spPr>
          <a:xfrm>
            <a:off x="4405746" y="439386"/>
            <a:ext cx="6958940" cy="6215413"/>
          </a:xfrm>
        </p:spPr>
        <p:txBody>
          <a:bodyPr>
            <a:normAutofit/>
          </a:bodyPr>
          <a:lstStyle/>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 distinction can be made between the following tables and data items:</a:t>
            </a:r>
          </a:p>
          <a:p>
            <a:pPr marR="0" lvl="1" algn="l" defTabSz="914400" rtl="0" eaLnBrk="0" fontAlgn="base" latinLnBrk="0" hangingPunct="0">
              <a:lnSpc>
                <a:spcPct val="100000"/>
              </a:lnSpc>
              <a:spcBef>
                <a:spcPct val="0"/>
              </a:spcBef>
              <a:spcAft>
                <a:spcPct val="0"/>
              </a:spcAft>
              <a:buClr>
                <a:schemeClr val="tx1"/>
              </a:buClr>
              <a:buSzPct val="65000"/>
              <a:tabLst/>
              <a:defRPr/>
            </a:pPr>
            <a:r>
              <a:rPr lang="en-GB" altLang="nl-NL" b="1" dirty="0">
                <a:solidFill>
                  <a:srgbClr val="0070C0"/>
                </a:solidFill>
                <a:cs typeface="Calibri" panose="020F0502020204030204" pitchFamily="34" charset="0"/>
              </a:rPr>
              <a:t>Integrated framework of national accounts</a:t>
            </a: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standard set of accounts and tables, the compilation of which is recommended</a:t>
            </a:r>
          </a:p>
          <a:p>
            <a:pPr marR="0" lvl="1" algn="l" defTabSz="914400" rtl="0" eaLnBrk="0" fontAlgn="base" latinLnBrk="0" hangingPunct="0">
              <a:lnSpc>
                <a:spcPct val="100000"/>
              </a:lnSpc>
              <a:spcBef>
                <a:spcPct val="0"/>
              </a:spcBef>
              <a:spcAft>
                <a:spcPct val="0"/>
              </a:spcAft>
              <a:buClr>
                <a:schemeClr val="tx1"/>
              </a:buClr>
              <a:buSzPct val="65000"/>
              <a:tabLst/>
              <a:defRPr/>
            </a:pPr>
            <a:r>
              <a:rPr lang="en-GB" altLang="nl-NL" b="1" dirty="0">
                <a:solidFill>
                  <a:srgbClr val="0070C0"/>
                </a:solidFill>
                <a:cs typeface="Calibri" panose="020F0502020204030204" pitchFamily="34" charset="0"/>
              </a:rPr>
              <a:t>Supplementary tables/items</a:t>
            </a:r>
          </a:p>
          <a:p>
            <a:pPr lvl="1" eaLnBrk="0" fontAlgn="base" hangingPunct="0">
              <a:lnSpc>
                <a:spcPct val="100000"/>
              </a:lnSpc>
              <a:spcBef>
                <a:spcPct val="0"/>
              </a:spcBef>
              <a:spcAft>
                <a:spcPct val="0"/>
              </a:spcAft>
              <a:buClr>
                <a:schemeClr val="tx1"/>
              </a:buClr>
              <a:buSzPct val="65000"/>
              <a:defRPr/>
            </a:pPr>
            <a:r>
              <a:rPr lang="en-GB" altLang="nl-NL" b="1" dirty="0">
                <a:solidFill>
                  <a:srgbClr val="0070C0"/>
                </a:solidFill>
                <a:cs typeface="Calibri" panose="020F0502020204030204" pitchFamily="34" charset="0"/>
              </a:rPr>
              <a:t>Extended/thematic accounts/tables</a:t>
            </a:r>
          </a:p>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a:t>
            </a:r>
            <a:r>
              <a:rPr lang="en-GB" altLang="nl-NL" sz="2400" b="1" dirty="0">
                <a:solidFill>
                  <a:srgbClr val="0070C0"/>
                </a:solidFill>
                <a:cs typeface="Calibri" panose="020F0502020204030204" pitchFamily="34" charset="0"/>
              </a:rPr>
              <a:t>SNA does not have the power of law</a:t>
            </a: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but one of the main factors for the success of the SNA is the worldwide compilation of statistics according to its conceptual guidance</a:t>
            </a:r>
          </a:p>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objective is that </a:t>
            </a:r>
            <a:r>
              <a:rPr lang="en-GB" altLang="nl-NL" sz="2400" b="1" dirty="0">
                <a:solidFill>
                  <a:srgbClr val="0070C0"/>
                </a:solidFill>
                <a:cs typeface="Calibri" panose="020F0502020204030204" pitchFamily="34" charset="0"/>
              </a:rPr>
              <a:t>as many countries as possible compile the integrated framework of national accounts</a:t>
            </a:r>
          </a:p>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Other tables and accounts more dependent on national and regional priorities</a:t>
            </a:r>
          </a:p>
          <a:p>
            <a:endParaRPr lang="en-AU" dirty="0"/>
          </a:p>
        </p:txBody>
      </p:sp>
    </p:spTree>
    <p:extLst>
      <p:ext uri="{BB962C8B-B14F-4D97-AF65-F5344CB8AC3E}">
        <p14:creationId xmlns:p14="http://schemas.microsoft.com/office/powerpoint/2010/main" val="3841900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213756" y="640080"/>
            <a:ext cx="3526139" cy="5613236"/>
          </a:xfrm>
        </p:spPr>
        <p:txBody>
          <a:bodyPr anchor="ctr">
            <a:normAutofit/>
          </a:bodyPr>
          <a:lstStyle/>
          <a:p>
            <a:r>
              <a:rPr lang="en-AU" dirty="0">
                <a:solidFill>
                  <a:srgbClr val="FFFFFF"/>
                </a:solidFill>
              </a:rPr>
              <a:t>Accounting for globalization</a:t>
            </a:r>
          </a:p>
        </p:txBody>
      </p:sp>
      <p:sp>
        <p:nvSpPr>
          <p:cNvPr id="4" name="Rectangle 1">
            <a:extLst>
              <a:ext uri="{FF2B5EF4-FFF2-40B4-BE49-F238E27FC236}">
                <a16:creationId xmlns:a16="http://schemas.microsoft.com/office/drawing/2014/main" id="{B341F3C1-E471-3979-005A-63C9F8AF5E77}"/>
              </a:ext>
            </a:extLst>
          </p:cNvPr>
          <p:cNvSpPr txBox="1">
            <a:spLocks noGrp="1" noChangeArrowheads="1"/>
          </p:cNvSpPr>
          <p:nvPr>
            <p:ph idx="1"/>
          </p:nvPr>
        </p:nvSpPr>
        <p:spPr bwMode="auto">
          <a:xfrm>
            <a:off x="4201158" y="653923"/>
            <a:ext cx="7152641"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To arrive at a better understanding of the impact of globalization on the generation and distribution of income, and also to arrive at an improved international comparison of fiscal balances, </a:t>
            </a: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standard breakdowns of corporations into:</a:t>
            </a:r>
          </a:p>
          <a:p>
            <a:pPr marR="0" lvl="1" algn="l" defTabSz="914400" rtl="0" eaLnBrk="0" fontAlgn="base" latinLnBrk="0" hangingPunct="0">
              <a:lnSpc>
                <a:spcPct val="100000"/>
              </a:lnSpc>
              <a:spcBef>
                <a:spcPct val="0"/>
              </a:spcBef>
              <a:spcAft>
                <a:spcPct val="0"/>
              </a:spcAft>
              <a:buClr>
                <a:schemeClr val="tx1"/>
              </a:buClr>
              <a:buSzPct val="65000"/>
              <a:tabLst/>
              <a:defRPr/>
            </a:pP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Foreign-controlled corporations</a:t>
            </a:r>
          </a:p>
          <a:p>
            <a:pPr marR="0" lvl="1" algn="l" defTabSz="914400" rtl="0" eaLnBrk="0" fontAlgn="base" latinLnBrk="0" hangingPunct="0">
              <a:lnSpc>
                <a:spcPct val="100000"/>
              </a:lnSpc>
              <a:spcBef>
                <a:spcPct val="0"/>
              </a:spcBef>
              <a:spcAft>
                <a:spcPct val="0"/>
              </a:spcAft>
              <a:buClr>
                <a:schemeClr val="tx1"/>
              </a:buClr>
              <a:buSzPct val="65000"/>
              <a:tabLst/>
              <a:defRPr/>
            </a:pP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Public corporations</a:t>
            </a:r>
          </a:p>
          <a:p>
            <a:pPr lvl="2" eaLnBrk="0" fontAlgn="base" hangingPunct="0">
              <a:lnSpc>
                <a:spcPct val="100000"/>
              </a:lnSpc>
              <a:spcBef>
                <a:spcPct val="0"/>
              </a:spcBef>
              <a:spcAft>
                <a:spcPct val="0"/>
              </a:spcAft>
              <a:buClr>
                <a:schemeClr val="tx1"/>
              </a:buClr>
              <a:buSzPct val="65000"/>
              <a:defRPr/>
            </a:pP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Of which: Part of domestic MNEs</a:t>
            </a:r>
          </a:p>
          <a:p>
            <a:pPr marR="0" lvl="1" algn="l" defTabSz="914400" rtl="0" eaLnBrk="0" fontAlgn="base" latinLnBrk="0" hangingPunct="0">
              <a:lnSpc>
                <a:spcPct val="100000"/>
              </a:lnSpc>
              <a:spcBef>
                <a:spcPct val="0"/>
              </a:spcBef>
              <a:spcAft>
                <a:spcPct val="0"/>
              </a:spcAft>
              <a:buClr>
                <a:schemeClr val="tx1"/>
              </a:buClr>
              <a:buSzPct val="65000"/>
              <a:tabLst/>
              <a:defRPr/>
            </a:pP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National private corporations</a:t>
            </a:r>
          </a:p>
          <a:p>
            <a:pPr lvl="2" eaLnBrk="0" fontAlgn="base" hangingPunct="0">
              <a:lnSpc>
                <a:spcPct val="100000"/>
              </a:lnSpc>
              <a:spcBef>
                <a:spcPct val="0"/>
              </a:spcBef>
              <a:spcAft>
                <a:spcPct val="0"/>
              </a:spcAft>
              <a:buClr>
                <a:schemeClr val="tx1"/>
              </a:buClr>
              <a:buSzPct val="65000"/>
              <a:defRPr/>
            </a:pP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Of which: Part of domestic MNEs</a:t>
            </a:r>
          </a:p>
          <a:p>
            <a:pPr marR="0" lvl="0" algn="l" defTabSz="914400" rtl="0" eaLnBrk="0" fontAlgn="base" latinLnBrk="0" hangingPunct="0">
              <a:lnSpc>
                <a:spcPct val="100000"/>
              </a:lnSpc>
              <a:spcBef>
                <a:spcPct val="0"/>
              </a:spcBef>
              <a:spcAft>
                <a:spcPct val="0"/>
              </a:spcAft>
              <a:buClr>
                <a:schemeClr val="tx1"/>
              </a:buClr>
              <a:buSzTx/>
              <a:tabLst/>
              <a:defRPr/>
            </a:pPr>
            <a:endPar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 addition, various supplementary items and tables are encouraged:</a:t>
            </a:r>
          </a:p>
          <a:p>
            <a:pPr marR="0" lvl="1" algn="l" defTabSz="914400" rtl="0" eaLnBrk="0" fontAlgn="base" latinLnBrk="0" hangingPunct="0">
              <a:lnSpc>
                <a:spcPct val="100000"/>
              </a:lnSpc>
              <a:spcBef>
                <a:spcPct val="0"/>
              </a:spcBef>
              <a:spcAft>
                <a:spcPct val="0"/>
              </a:spcAft>
              <a:buClr>
                <a:schemeClr val="tx1"/>
              </a:buClr>
              <a:buSzPct val="65000"/>
              <a:tabLst/>
              <a:defRPr/>
            </a:pP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Extended supply and use tables</a:t>
            </a:r>
            <a:r>
              <a:rPr kumimoji="0" lang="en-GB" altLang="nl-NL" sz="2200" b="0"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 </a:t>
            </a:r>
            <a:r>
              <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(eSUTs)</a:t>
            </a:r>
          </a:p>
          <a:p>
            <a:pPr marR="0" lvl="1" algn="l" defTabSz="914400" rtl="0" eaLnBrk="0" fontAlgn="base" latinLnBrk="0" hangingPunct="0">
              <a:lnSpc>
                <a:spcPct val="100000"/>
              </a:lnSpc>
              <a:spcBef>
                <a:spcPct val="0"/>
              </a:spcBef>
              <a:spcAft>
                <a:spcPct val="0"/>
              </a:spcAft>
              <a:buClr>
                <a:schemeClr val="tx1"/>
              </a:buClr>
              <a:buSzPct val="65000"/>
              <a:tabLst/>
              <a:defRPr/>
            </a:pPr>
            <a:r>
              <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Data on </a:t>
            </a:r>
            <a:r>
              <a:rPr kumimoji="0" lang="en-GB" altLang="nl-NL" sz="2200"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Special Purpose Entities (SPEs</a:t>
            </a:r>
            <a:r>
              <a:rPr kumimoji="0" lang="en-GB" altLang="nl-NL" sz="2200" b="1" i="0" u="none" strike="noStrike" kern="1200" cap="none" spc="0" normalizeH="0" baseline="0" noProof="0" dirty="0">
                <a:ln>
                  <a:noFill/>
                </a:ln>
                <a:solidFill>
                  <a:schemeClr val="tx2"/>
                </a:solidFill>
                <a:effectLst/>
                <a:uLnTx/>
                <a:uFillTx/>
                <a:ea typeface="Calibri" panose="020F0502020204030204" pitchFamily="34" charset="0"/>
                <a:cs typeface="Calibri" panose="020F0502020204030204" pitchFamily="34" charset="0"/>
              </a:rPr>
              <a:t>) </a:t>
            </a:r>
            <a:r>
              <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for those countries where these entities are important</a:t>
            </a:r>
          </a:p>
        </p:txBody>
      </p:sp>
    </p:spTree>
    <p:extLst>
      <p:ext uri="{BB962C8B-B14F-4D97-AF65-F5344CB8AC3E}">
        <p14:creationId xmlns:p14="http://schemas.microsoft.com/office/powerpoint/2010/main" val="3096166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285008" y="640080"/>
            <a:ext cx="3454887" cy="5613236"/>
          </a:xfrm>
        </p:spPr>
        <p:txBody>
          <a:bodyPr anchor="ctr">
            <a:normAutofit/>
          </a:bodyPr>
          <a:lstStyle/>
          <a:p>
            <a:r>
              <a:rPr lang="en-AU" dirty="0">
                <a:solidFill>
                  <a:srgbClr val="FFFFFF"/>
                </a:solidFill>
              </a:rPr>
              <a:t>Accounting for digitalization</a:t>
            </a:r>
          </a:p>
        </p:txBody>
      </p:sp>
      <p:sp>
        <p:nvSpPr>
          <p:cNvPr id="5" name="Rectangle 1">
            <a:extLst>
              <a:ext uri="{FF2B5EF4-FFF2-40B4-BE49-F238E27FC236}">
                <a16:creationId xmlns:a16="http://schemas.microsoft.com/office/drawing/2014/main" id="{ACFB265B-3ED4-AE71-DA02-384F37F41306}"/>
              </a:ext>
            </a:extLst>
          </p:cNvPr>
          <p:cNvSpPr txBox="1">
            <a:spLocks noGrp="1" noChangeArrowheads="1"/>
          </p:cNvSpPr>
          <p:nvPr>
            <p:ph idx="1"/>
          </p:nvPr>
        </p:nvSpPr>
        <p:spPr bwMode="auto">
          <a:xfrm>
            <a:off x="4286992" y="292118"/>
            <a:ext cx="7453745" cy="647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Clr>
                <a:schemeClr val="tx1"/>
              </a:buClr>
              <a:defRPr/>
            </a:pP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To improve the visibility of the digital economy: </a:t>
            </a:r>
          </a:p>
          <a:p>
            <a:pPr lvl="1" eaLnBrk="0" fontAlgn="base" hangingPunct="0">
              <a:lnSpc>
                <a:spcPct val="100000"/>
              </a:lnSpc>
              <a:spcBef>
                <a:spcPct val="0"/>
              </a:spcBef>
              <a:spcAft>
                <a:spcPct val="0"/>
              </a:spcAft>
              <a:buClr>
                <a:schemeClr val="tx1"/>
              </a:buClr>
              <a:buSzPct val="65000"/>
              <a:defRPr/>
            </a:pPr>
            <a:r>
              <a:rPr kumimoji="0" lang="en-GB" altLang="nl-NL"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More detailed breakdowns of certain asset categories</a:t>
            </a:r>
            <a:r>
              <a:rPr kumimoji="0" lang="en-GB" altLang="nl-NL" b="0"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 </a:t>
            </a: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within intellectual property products, in the integrated framework of national accounts</a:t>
            </a:r>
          </a:p>
          <a:p>
            <a:pPr lvl="1" eaLnBrk="0" fontAlgn="base" hangingPunct="0">
              <a:lnSpc>
                <a:spcPct val="100000"/>
              </a:lnSpc>
              <a:spcBef>
                <a:spcPct val="0"/>
              </a:spcBef>
              <a:spcAft>
                <a:spcPct val="0"/>
              </a:spcAft>
              <a:buClr>
                <a:schemeClr val="tx1"/>
              </a:buClr>
              <a:buSzPct val="65000"/>
              <a:defRPr/>
            </a:pP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 addition, </a:t>
            </a:r>
            <a:r>
              <a:rPr kumimoji="0" lang="en-GB" altLang="nl-NL"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digital supply and use tables </a:t>
            </a: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are encouraged as extended/thematic tables, also including </a:t>
            </a:r>
            <a:r>
              <a:rPr kumimoji="0" lang="en-GB" altLang="nl-NL"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extended</a:t>
            </a:r>
            <a:r>
              <a:rPr kumimoji="0" lang="en-GB" altLang="nl-NL" b="1" i="0" u="none" strike="noStrike" kern="1200" cap="none" spc="0" normalizeH="0" baseline="0" noProof="0" dirty="0">
                <a:ln>
                  <a:noFill/>
                </a:ln>
                <a:solidFill>
                  <a:schemeClr val="tx2"/>
                </a:solidFill>
                <a:effectLst/>
                <a:uLnTx/>
                <a:uFillTx/>
                <a:ea typeface="Calibri" panose="020F0502020204030204" pitchFamily="34" charset="0"/>
                <a:cs typeface="Calibri" panose="020F0502020204030204" pitchFamily="34" charset="0"/>
              </a:rPr>
              <a:t> </a:t>
            </a:r>
            <a:r>
              <a:rPr kumimoji="0" lang="en-GB" altLang="nl-NL"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accounting for “free” services </a:t>
            </a: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(Facebook, Instagram, TikTok, etc.) </a:t>
            </a:r>
          </a:p>
          <a:p>
            <a:pPr lvl="1" eaLnBrk="0" fontAlgn="base" hangingPunct="0">
              <a:lnSpc>
                <a:spcPct val="100000"/>
              </a:lnSpc>
              <a:spcBef>
                <a:spcPct val="0"/>
              </a:spcBef>
              <a:spcAft>
                <a:spcPct val="0"/>
              </a:spcAft>
              <a:buClr>
                <a:schemeClr val="tx1"/>
              </a:buClr>
              <a:buSzPct val="65000"/>
              <a:defRPr/>
            </a:pP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Further breakdowns of subsectors of financial corporations of </a:t>
            </a:r>
            <a:r>
              <a:rPr kumimoji="0" lang="en-GB" altLang="nl-NL" b="1" i="0" u="none" strike="noStrike" kern="1200" cap="none" spc="0" normalizeH="0" baseline="0" noProof="0" dirty="0">
                <a:ln>
                  <a:noFill/>
                </a:ln>
                <a:solidFill>
                  <a:srgbClr val="0070C0"/>
                </a:solidFill>
                <a:effectLst/>
                <a:uLnTx/>
                <a:uFillTx/>
                <a:ea typeface="Calibri" panose="020F0502020204030204" pitchFamily="34" charset="0"/>
                <a:cs typeface="Calibri" panose="020F0502020204030204" pitchFamily="34" charset="0"/>
              </a:rPr>
              <a:t>fintech-related activities</a:t>
            </a:r>
            <a:r>
              <a:rPr kumimoji="0" lang="en-GB" altLang="nl-NL"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as supplementary items in countries where these activities are significant</a:t>
            </a:r>
          </a:p>
          <a:p>
            <a:pPr lvl="1" eaLnBrk="0" fontAlgn="base" hangingPunct="0">
              <a:lnSpc>
                <a:spcPct val="100000"/>
              </a:lnSpc>
              <a:spcBef>
                <a:spcPct val="0"/>
              </a:spcBef>
              <a:spcAft>
                <a:spcPct val="0"/>
              </a:spcAft>
              <a:buClr>
                <a:schemeClr val="tx1"/>
              </a:buClr>
              <a:buSzPct val="65000"/>
              <a:defRPr/>
            </a:pPr>
            <a:r>
              <a:rPr lang="en-GB" altLang="nl-NL" dirty="0">
                <a:solidFill>
                  <a:prstClr val="black"/>
                </a:solidFill>
                <a:ea typeface="Calibri" panose="020F0502020204030204" pitchFamily="34" charset="0"/>
                <a:cs typeface="Calibri" panose="020F0502020204030204" pitchFamily="34" charset="0"/>
              </a:rPr>
              <a:t>Standard breakdown, under non-produced non-financial assets, for </a:t>
            </a:r>
            <a:r>
              <a:rPr lang="en-GB" altLang="nl-NL" b="1" dirty="0">
                <a:solidFill>
                  <a:srgbClr val="0070C0"/>
                </a:solidFill>
                <a:cs typeface="Calibri" panose="020F0502020204030204" pitchFamily="34" charset="0"/>
              </a:rPr>
              <a:t>crypto assets without a corresponding liability </a:t>
            </a:r>
            <a:r>
              <a:rPr lang="en-GB" altLang="nl-NL" dirty="0">
                <a:solidFill>
                  <a:prstClr val="black"/>
                </a:solidFill>
                <a:ea typeface="Calibri" panose="020F0502020204030204" pitchFamily="34" charset="0"/>
                <a:cs typeface="Calibri" panose="020F0502020204030204" pitchFamily="34" charset="0"/>
              </a:rPr>
              <a:t>designed as a medium of exchange and </a:t>
            </a:r>
            <a:r>
              <a:rPr lang="en-GB" altLang="nl-NL" b="1" dirty="0">
                <a:solidFill>
                  <a:srgbClr val="0070C0"/>
                </a:solidFill>
                <a:cs typeface="Calibri" panose="020F0502020204030204" pitchFamily="34" charset="0"/>
              </a:rPr>
              <a:t>non-fungible tokens</a:t>
            </a:r>
          </a:p>
          <a:p>
            <a:pPr marL="0" marR="0" lvl="0" indent="0" algn="l" defTabSz="914400" rtl="0" eaLnBrk="0" fontAlgn="base" latinLnBrk="0" hangingPunct="0">
              <a:lnSpc>
                <a:spcPct val="150000"/>
              </a:lnSpc>
              <a:spcBef>
                <a:spcPct val="0"/>
              </a:spcBef>
              <a:spcAft>
                <a:spcPct val="0"/>
              </a:spcAft>
              <a:buClrTx/>
              <a:buSzTx/>
              <a:buNone/>
              <a:tabLst/>
              <a:defRPr/>
            </a:pPr>
            <a:endParaRPr kumimoji="0" lang="en-GB" altLang="nl-NL" sz="20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4944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225631" y="640080"/>
            <a:ext cx="3514264" cy="5613236"/>
          </a:xfrm>
        </p:spPr>
        <p:txBody>
          <a:bodyPr anchor="ctr">
            <a:normAutofit/>
          </a:bodyPr>
          <a:lstStyle/>
          <a:p>
            <a:r>
              <a:rPr lang="en-AU" dirty="0">
                <a:solidFill>
                  <a:srgbClr val="FFFFFF"/>
                </a:solidFill>
              </a:rPr>
              <a:t>Accounting for financial risks and vulnerabilities</a:t>
            </a:r>
          </a:p>
        </p:txBody>
      </p:sp>
      <p:sp>
        <p:nvSpPr>
          <p:cNvPr id="4" name="Rectangle 1">
            <a:extLst>
              <a:ext uri="{FF2B5EF4-FFF2-40B4-BE49-F238E27FC236}">
                <a16:creationId xmlns:a16="http://schemas.microsoft.com/office/drawing/2014/main" id="{E577AE5B-5E7C-6A2B-609F-8D847CC9B870}"/>
              </a:ext>
            </a:extLst>
          </p:cNvPr>
          <p:cNvSpPr txBox="1">
            <a:spLocks noChangeArrowheads="1"/>
          </p:cNvSpPr>
          <p:nvPr/>
        </p:nvSpPr>
        <p:spPr bwMode="auto">
          <a:xfrm>
            <a:off x="4642339" y="636665"/>
            <a:ext cx="6484840" cy="49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110000"/>
              </a:lnSpc>
              <a:spcBef>
                <a:spcPct val="0"/>
              </a:spcBef>
              <a:spcAft>
                <a:spcPct val="0"/>
              </a:spcAft>
              <a:buClr>
                <a:prstClr val="black"/>
              </a:buClr>
              <a:buSzTx/>
              <a:buFont typeface="Arial" panose="020B0604020202020204" pitchFamily="34" charset="0"/>
              <a:buChar char="•"/>
              <a:tabLst/>
              <a:defRPr/>
            </a:pPr>
            <a:r>
              <a:rPr kumimoji="0" lang="en-GB" altLang="nl-NL"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Since the Great Financial Crisis, it is considered important to arrive at an improved accounting for financial risks and vulnerabilities:</a:t>
            </a:r>
          </a:p>
          <a:p>
            <a:pPr marL="685800" marR="0" lvl="1" indent="-228600" algn="l" defTabSz="914400" rtl="0" eaLnBrk="0" fontAlgn="base" latinLnBrk="0" hangingPunct="0">
              <a:lnSpc>
                <a:spcPct val="110000"/>
              </a:lnSpc>
              <a:spcBef>
                <a:spcPct val="0"/>
              </a:spcBef>
              <a:spcAft>
                <a:spcPct val="0"/>
              </a:spcAft>
              <a:buClr>
                <a:prstClr val="black"/>
              </a:buClr>
              <a:buSzPct val="65000"/>
              <a:buFont typeface="Arial" panose="020B0604020202020204" pitchFamily="34" charset="0"/>
              <a:buChar char="•"/>
              <a:tabLst/>
              <a:defRPr/>
            </a:pPr>
            <a:r>
              <a:rPr kumimoji="0" lang="en-GB" altLang="nl-NL" sz="2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Non-bank financial intermediation</a:t>
            </a:r>
            <a:r>
              <a:rPr kumimoji="0" lang="en-GB" altLang="nl-NL" sz="2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 </a:t>
            </a:r>
            <a:r>
              <a:rPr kumimoji="0" lang="en-GB" altLang="nl-NL"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(shadow banking): supplementary tables with more detailed breakdowns of financial corporations, as well as additional details for certain financial instruments</a:t>
            </a:r>
          </a:p>
          <a:p>
            <a:pPr marL="685800" marR="0" lvl="1" indent="-228600" algn="l" defTabSz="914400" rtl="0" eaLnBrk="0" fontAlgn="base" latinLnBrk="0" hangingPunct="0">
              <a:lnSpc>
                <a:spcPct val="110000"/>
              </a:lnSpc>
              <a:spcBef>
                <a:spcPct val="0"/>
              </a:spcBef>
              <a:spcAft>
                <a:spcPct val="0"/>
              </a:spcAft>
              <a:buClr>
                <a:prstClr val="black"/>
              </a:buClr>
              <a:buSzPct val="65000"/>
              <a:buFont typeface="Arial" panose="020B0604020202020204" pitchFamily="34" charset="0"/>
              <a:buChar char="•"/>
              <a:tabLst/>
              <a:defRPr/>
            </a:pPr>
            <a:r>
              <a:rPr kumimoji="0" lang="en-GB" altLang="nl-NL"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Breakdowns of </a:t>
            </a:r>
            <a:r>
              <a:rPr kumimoji="0" lang="en-GB" altLang="nl-NL" sz="2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financial derivatives</a:t>
            </a:r>
          </a:p>
          <a:p>
            <a:pPr marL="685800" marR="0" lvl="1" indent="-228600" algn="l" defTabSz="914400" rtl="0" eaLnBrk="0" fontAlgn="base" latinLnBrk="0" hangingPunct="0">
              <a:lnSpc>
                <a:spcPct val="110000"/>
              </a:lnSpc>
              <a:spcBef>
                <a:spcPct val="0"/>
              </a:spcBef>
              <a:spcAft>
                <a:spcPct val="0"/>
              </a:spcAft>
              <a:buClr>
                <a:prstClr val="black"/>
              </a:buClr>
              <a:buSzPct val="65000"/>
              <a:buFont typeface="Arial" panose="020B0604020202020204" pitchFamily="34" charset="0"/>
              <a:buChar char="•"/>
              <a:tabLst/>
              <a:defRPr/>
            </a:pPr>
            <a:r>
              <a:rPr kumimoji="0" lang="en-GB" altLang="nl-NL" sz="2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From-whom-to-whom tables</a:t>
            </a:r>
            <a:r>
              <a:rPr kumimoji="0" lang="en-GB" altLang="nl-NL"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(supplementary) (not included in the consolidated list)</a:t>
            </a:r>
          </a:p>
        </p:txBody>
      </p:sp>
    </p:spTree>
    <p:extLst>
      <p:ext uri="{BB962C8B-B14F-4D97-AF65-F5344CB8AC3E}">
        <p14:creationId xmlns:p14="http://schemas.microsoft.com/office/powerpoint/2010/main" val="514626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231793" y="622382"/>
            <a:ext cx="3586348" cy="5613236"/>
          </a:xfrm>
        </p:spPr>
        <p:txBody>
          <a:bodyPr anchor="ctr">
            <a:normAutofit/>
          </a:bodyPr>
          <a:lstStyle/>
          <a:p>
            <a:r>
              <a:rPr lang="en-AU" dirty="0">
                <a:solidFill>
                  <a:srgbClr val="FFFFFF"/>
                </a:solidFill>
              </a:rPr>
              <a:t>Other supplementary items and tables</a:t>
            </a:r>
          </a:p>
        </p:txBody>
      </p:sp>
      <p:sp>
        <p:nvSpPr>
          <p:cNvPr id="3" name="Rectangle 1">
            <a:extLst>
              <a:ext uri="{FF2B5EF4-FFF2-40B4-BE49-F238E27FC236}">
                <a16:creationId xmlns:a16="http://schemas.microsoft.com/office/drawing/2014/main" id="{0E8F8058-D5E8-0930-04F7-8F992ABE359A}"/>
              </a:ext>
            </a:extLst>
          </p:cNvPr>
          <p:cNvSpPr txBox="1">
            <a:spLocks noChangeArrowheads="1"/>
          </p:cNvSpPr>
          <p:nvPr/>
        </p:nvSpPr>
        <p:spPr bwMode="auto">
          <a:xfrm>
            <a:off x="4476996" y="1174691"/>
            <a:ext cx="713707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ct val="0"/>
              </a:spcBef>
              <a:spcAft>
                <a:spcPct val="0"/>
              </a:spcAft>
              <a:buClr>
                <a:prstClr val="black"/>
              </a:buClr>
              <a:buSzTx/>
              <a:buFont typeface="Arial" panose="020B0604020202020204" pitchFamily="34" charset="0"/>
              <a:buChar char="•"/>
              <a:tabLst/>
              <a:defRPr/>
            </a:pPr>
            <a:r>
              <a:rPr kumimoji="0" lang="en-GB" altLang="nl-NL" sz="2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Concessional loans</a:t>
            </a:r>
            <a:r>
              <a:rPr kumimoji="0" lang="en-GB" altLang="nl-NL" sz="2200" b="0" i="0" u="none" strike="noStrike" kern="1200" cap="none" spc="0" normalizeH="0" baseline="0" noProof="0" dirty="0">
                <a:ln>
                  <a:noFill/>
                </a:ln>
                <a:solidFill>
                  <a:srgbClr val="44546A"/>
                </a:solidFill>
                <a:effectLst/>
                <a:uLnTx/>
                <a:uFillTx/>
                <a:latin typeface="Calibri" panose="020F0502020204030204"/>
                <a:ea typeface="Calibri" panose="020F0502020204030204" pitchFamily="34" charset="0"/>
                <a:cs typeface="Calibri" panose="020F0502020204030204" pitchFamily="34" charset="0"/>
              </a:rPr>
              <a:t>: </a:t>
            </a:r>
            <a:r>
              <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supplementary data on concessional loans provided by government and international organizations</a:t>
            </a:r>
          </a:p>
          <a:p>
            <a:pPr marL="228600" marR="0" lvl="0" indent="-228600" algn="l" defTabSz="914400" rtl="0" eaLnBrk="0" fontAlgn="base" latinLnBrk="0" hangingPunct="0">
              <a:lnSpc>
                <a:spcPct val="100000"/>
              </a:lnSpc>
              <a:spcBef>
                <a:spcPct val="0"/>
              </a:spcBef>
              <a:spcAft>
                <a:spcPct val="0"/>
              </a:spcAft>
              <a:buClr>
                <a:prstClr val="black"/>
              </a:buClr>
              <a:buSzTx/>
              <a:buFont typeface="Arial" panose="020B0604020202020204" pitchFamily="34" charset="0"/>
              <a:buChar char="•"/>
              <a:tabLst/>
              <a:defRPr/>
            </a:pPr>
            <a:r>
              <a:rPr kumimoji="0" lang="en-GB" altLang="nl-NL" sz="2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Reinvested earnings</a:t>
            </a:r>
            <a:r>
              <a:rPr kumimoji="0" lang="en-GB" altLang="nl-NL" sz="2200" b="0" i="0" u="none" strike="noStrike" kern="1200" cap="none" spc="0" normalizeH="0" baseline="0" noProof="0" dirty="0">
                <a:ln>
                  <a:noFill/>
                </a:ln>
                <a:solidFill>
                  <a:srgbClr val="44546A"/>
                </a:solidFill>
                <a:effectLst/>
                <a:uLnTx/>
                <a:uFillTx/>
                <a:latin typeface="Calibri" panose="020F0502020204030204"/>
                <a:ea typeface="Calibri" panose="020F0502020204030204" pitchFamily="34" charset="0"/>
                <a:cs typeface="Calibri" panose="020F0502020204030204" pitchFamily="34" charset="0"/>
              </a:rPr>
              <a:t>:</a:t>
            </a:r>
          </a:p>
          <a:p>
            <a:pPr marL="685800" marR="0" lvl="1" indent="-228600" algn="l" defTabSz="914400" rtl="0" eaLnBrk="0" fontAlgn="base" latinLnBrk="0" hangingPunct="0">
              <a:lnSpc>
                <a:spcPct val="100000"/>
              </a:lnSpc>
              <a:spcBef>
                <a:spcPct val="0"/>
              </a:spcBef>
              <a:spcAft>
                <a:spcPct val="0"/>
              </a:spcAft>
              <a:buClr>
                <a:prstClr val="black"/>
              </a:buClr>
              <a:buSzPct val="65000"/>
              <a:buFont typeface="Arial" panose="020B0604020202020204" pitchFamily="34" charset="0"/>
              <a:buChar char="•"/>
              <a:tabLst/>
              <a:defRPr/>
            </a:pPr>
            <a:r>
              <a:rPr kumimoji="0" lang="en-GB" sz="2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B</a:t>
            </a:r>
            <a:r>
              <a:rPr kumimoji="0" lang="en-GB" sz="2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reakdown of FDI-related dividends </a:t>
            </a:r>
            <a:r>
              <a:rPr kumimoji="0" lang="en-GB"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into payments as defined for non-FDI corporations and other payments</a:t>
            </a:r>
            <a:endPar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685800" marR="0" lvl="1" indent="-228600" algn="l" defTabSz="914400" rtl="0" eaLnBrk="0" fontAlgn="base" latinLnBrk="0" hangingPunct="0">
              <a:lnSpc>
                <a:spcPct val="100000"/>
              </a:lnSpc>
              <a:spcBef>
                <a:spcPct val="0"/>
              </a:spcBef>
              <a:spcAft>
                <a:spcPct val="0"/>
              </a:spcAft>
              <a:buClr>
                <a:prstClr val="black"/>
              </a:buClr>
              <a:buSzPct val="65000"/>
              <a:buFont typeface="Arial" panose="020B0604020202020204" pitchFamily="34" charset="0"/>
              <a:buChar char="•"/>
              <a:tabLst/>
              <a:defRPr/>
            </a:pPr>
            <a:r>
              <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Supplementary data on</a:t>
            </a:r>
            <a:r>
              <a:rPr kumimoji="0" lang="en-GB" altLang="nl-NL" sz="22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 </a:t>
            </a:r>
            <a:r>
              <a:rPr kumimoji="0" lang="en-GB" altLang="nl-NL" sz="2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recording reinvested earnings for all equity in corporations</a:t>
            </a:r>
            <a:r>
              <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direct investment as well as portfolio investment</a:t>
            </a:r>
          </a:p>
          <a:p>
            <a:pPr marL="228600" marR="0" lvl="0" indent="-228600" algn="l" defTabSz="914400" rtl="0" eaLnBrk="0" fontAlgn="base" latinLnBrk="0" hangingPunct="0">
              <a:lnSpc>
                <a:spcPct val="100000"/>
              </a:lnSpc>
              <a:spcBef>
                <a:spcPct val="0"/>
              </a:spcBef>
              <a:spcAft>
                <a:spcPct val="0"/>
              </a:spcAft>
              <a:buClr>
                <a:prstClr val="black"/>
              </a:buClr>
              <a:buSzTx/>
              <a:buFont typeface="Arial" panose="020B0604020202020204" pitchFamily="34" charset="0"/>
              <a:buChar char="•"/>
              <a:tabLst/>
              <a:defRPr/>
            </a:pPr>
            <a:r>
              <a:rPr kumimoji="0" lang="en-GB" altLang="nl-NL" sz="2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Valuation of debt securities</a:t>
            </a:r>
            <a:r>
              <a:rPr kumimoji="0" lang="en-GB" altLang="nl-NL" sz="22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 </a:t>
            </a:r>
            <a:r>
              <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at both market value and nominal value for liability positions</a:t>
            </a:r>
          </a:p>
          <a:p>
            <a:pPr marL="228600" marR="0" lvl="0" indent="-228600" algn="l" defTabSz="914400" rtl="0" eaLnBrk="0" fontAlgn="base" latinLnBrk="0" hangingPunct="0">
              <a:lnSpc>
                <a:spcPct val="100000"/>
              </a:lnSpc>
              <a:spcBef>
                <a:spcPct val="0"/>
              </a:spcBef>
              <a:spcAft>
                <a:spcPct val="0"/>
              </a:spcAft>
              <a:buClr>
                <a:prstClr val="black"/>
              </a:buClr>
              <a:buSzTx/>
              <a:buFont typeface="Arial" panose="020B0604020202020204" pitchFamily="34" charset="0"/>
              <a:buChar char="•"/>
              <a:tabLst/>
              <a:defRPr/>
            </a:pPr>
            <a:r>
              <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Supplementary table on </a:t>
            </a:r>
            <a:r>
              <a:rPr kumimoji="0" lang="en-GB" altLang="nl-NL" sz="2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Calibri" panose="020F0502020204030204" pitchFamily="34" charset="0"/>
              </a:rPr>
              <a:t>provisions</a:t>
            </a:r>
            <a:r>
              <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broken down into three categories: </a:t>
            </a:r>
            <a:r>
              <a:rPr kumimoji="0" lang="en-GB" sz="2200" b="0"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financial assets related, non-financial assets related, and provisions unrelated to assets</a:t>
            </a:r>
            <a:endParaRPr kumimoji="0" lang="en-GB" altLang="nl-NL"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085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12595" y="244514"/>
            <a:ext cx="7044845" cy="605031"/>
          </a:xfrm>
        </p:spPr>
        <p:txBody>
          <a:bodyPr>
            <a:noAutofit/>
          </a:bodyPr>
          <a:lstStyle/>
          <a:p>
            <a:r>
              <a:rPr lang="en-GB" altLang="en-US" sz="2800" b="1" dirty="0">
                <a:solidFill>
                  <a:schemeClr val="accent1"/>
                </a:solidFill>
                <a:latin typeface="+mn-lt"/>
              </a:rPr>
              <a:t>Accounting for well-being and sustainability</a:t>
            </a:r>
          </a:p>
        </p:txBody>
      </p:sp>
      <p:sp>
        <p:nvSpPr>
          <p:cNvPr id="3" name="Content Placeholder 2"/>
          <p:cNvSpPr>
            <a:spLocks noGrp="1"/>
          </p:cNvSpPr>
          <p:nvPr>
            <p:ph idx="1"/>
          </p:nvPr>
        </p:nvSpPr>
        <p:spPr>
          <a:xfrm>
            <a:off x="412595" y="849544"/>
            <a:ext cx="6311590" cy="5763941"/>
          </a:xfrm>
        </p:spPr>
        <p:txBody>
          <a:bodyPr>
            <a:noAutofit/>
          </a:bodyPr>
          <a:lstStyle/>
          <a:p>
            <a:pPr>
              <a:defRPr/>
            </a:pPr>
            <a:r>
              <a:rPr lang="en-US" sz="2000" b="1" dirty="0">
                <a:solidFill>
                  <a:schemeClr val="accent1"/>
                </a:solidFill>
              </a:rPr>
              <a:t>Lots of criticism on GDP in providing adequate guidance for policy</a:t>
            </a:r>
            <a:r>
              <a:rPr lang="en-US" sz="2000" b="1" dirty="0"/>
              <a:t>:</a:t>
            </a:r>
          </a:p>
          <a:p>
            <a:pPr lvl="1">
              <a:defRPr/>
            </a:pPr>
            <a:r>
              <a:rPr lang="en-US" sz="2000" dirty="0"/>
              <a:t>Does not appropriately measure </a:t>
            </a:r>
            <a:r>
              <a:rPr lang="en-US" sz="2000" b="1" dirty="0">
                <a:solidFill>
                  <a:schemeClr val="accent1"/>
                </a:solidFill>
              </a:rPr>
              <a:t>well-being</a:t>
            </a:r>
            <a:r>
              <a:rPr lang="en-US" sz="2000" dirty="0">
                <a:solidFill>
                  <a:schemeClr val="accent1"/>
                </a:solidFill>
              </a:rPr>
              <a:t> </a:t>
            </a:r>
            <a:r>
              <a:rPr lang="en-US" sz="2000" dirty="0"/>
              <a:t>(including its distribution), or progress of society more generally</a:t>
            </a:r>
          </a:p>
          <a:p>
            <a:pPr lvl="1">
              <a:defRPr/>
            </a:pPr>
            <a:r>
              <a:rPr lang="en-US" sz="2000" dirty="0"/>
              <a:t>Does not address </a:t>
            </a:r>
            <a:r>
              <a:rPr lang="en-US" sz="2000" b="1" dirty="0">
                <a:solidFill>
                  <a:schemeClr val="accent1"/>
                </a:solidFill>
              </a:rPr>
              <a:t>environmental issues </a:t>
            </a:r>
            <a:r>
              <a:rPr lang="en-US" sz="2000" dirty="0"/>
              <a:t>and ecological boundaries</a:t>
            </a:r>
          </a:p>
          <a:p>
            <a:pPr>
              <a:defRPr/>
            </a:pPr>
            <a:r>
              <a:rPr lang="en-US" sz="2000" b="1" dirty="0">
                <a:solidFill>
                  <a:schemeClr val="accent1"/>
                </a:solidFill>
              </a:rPr>
              <a:t>GDP ≠ (sustainable) well-being</a:t>
            </a:r>
          </a:p>
          <a:p>
            <a:pPr>
              <a:defRPr/>
            </a:pPr>
            <a:r>
              <a:rPr lang="en-US" sz="2000" b="1" dirty="0">
                <a:solidFill>
                  <a:schemeClr val="accent1"/>
                </a:solidFill>
              </a:rPr>
              <a:t>GDP ≈ measure of economic activity</a:t>
            </a:r>
          </a:p>
          <a:p>
            <a:pPr>
              <a:defRPr/>
            </a:pPr>
            <a:r>
              <a:rPr lang="en-US" sz="2000" dirty="0"/>
              <a:t>A promising </a:t>
            </a:r>
            <a:r>
              <a:rPr lang="en-US" sz="2000" b="1" dirty="0">
                <a:solidFill>
                  <a:schemeClr val="accent1"/>
                </a:solidFill>
              </a:rPr>
              <a:t>all-encompassing summary indicator for well-being and sustainability</a:t>
            </a:r>
            <a:r>
              <a:rPr lang="en-US" sz="2000" dirty="0"/>
              <a:t>, which can meet minimum levels of scrutiny, </a:t>
            </a:r>
            <a:r>
              <a:rPr lang="en-US" sz="2000" b="1" dirty="0">
                <a:solidFill>
                  <a:schemeClr val="accent1"/>
                </a:solidFill>
              </a:rPr>
              <a:t>has not yet been developed </a:t>
            </a:r>
          </a:p>
          <a:p>
            <a:pPr>
              <a:defRPr/>
            </a:pPr>
            <a:r>
              <a:rPr lang="en-US" sz="2000" dirty="0"/>
              <a:t>Best alternative for capturing well-being: </a:t>
            </a:r>
            <a:r>
              <a:rPr lang="en-US" sz="2000" b="1" dirty="0">
                <a:solidFill>
                  <a:schemeClr val="accent1"/>
                </a:solidFill>
              </a:rPr>
              <a:t>dashboard of indicators addressing different aspects of well-being (and sustainability)</a:t>
            </a:r>
            <a:r>
              <a:rPr lang="en-US" sz="2000" dirty="0"/>
              <a:t>, such as OECD Better Life Index and UN SDGs</a:t>
            </a:r>
          </a:p>
          <a:p>
            <a:pPr>
              <a:defRPr/>
            </a:pPr>
            <a:r>
              <a:rPr lang="en-US" sz="2000" dirty="0"/>
              <a:t>In the case of monitoring sustainability: </a:t>
            </a:r>
            <a:r>
              <a:rPr lang="en-US" sz="2000" b="1" dirty="0">
                <a:solidFill>
                  <a:schemeClr val="accent1"/>
                </a:solidFill>
              </a:rPr>
              <a:t>broadening the measures of capital</a:t>
            </a:r>
          </a:p>
        </p:txBody>
      </p:sp>
      <p:pic>
        <p:nvPicPr>
          <p:cNvPr id="4" name="Afbeelding 3">
            <a:extLst>
              <a:ext uri="{FF2B5EF4-FFF2-40B4-BE49-F238E27FC236}">
                <a16:creationId xmlns:a16="http://schemas.microsoft.com/office/drawing/2014/main" id="{276E838C-23F9-DE30-0D54-CB5F14FBAA6B}"/>
              </a:ext>
            </a:extLst>
          </p:cNvPr>
          <p:cNvPicPr>
            <a:picLocks noChangeAspect="1"/>
          </p:cNvPicPr>
          <p:nvPr/>
        </p:nvPicPr>
        <p:blipFill rotWithShape="1">
          <a:blip r:embed="rId3"/>
          <a:srcRect l="24797" r="14559"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0735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33574-25D4-4853-BFA6-18232742DD5E}"/>
              </a:ext>
            </a:extLst>
          </p:cNvPr>
          <p:cNvSpPr/>
          <p:nvPr/>
        </p:nvSpPr>
        <p:spPr>
          <a:xfrm>
            <a:off x="5141104" y="381935"/>
            <a:ext cx="6801847" cy="722333"/>
          </a:xfrm>
          <a:prstGeom prst="rect">
            <a:avLst/>
          </a:prstGeom>
        </p:spPr>
        <p:txBody>
          <a:bodyPr vert="horz" lIns="91440" tIns="45720" rIns="91440" bIns="45720" rtlCol="0" anchor="b" anchorCtr="0">
            <a:normAutofit/>
          </a:bodyPr>
          <a:lstStyle/>
          <a:p>
            <a:pPr>
              <a:lnSpc>
                <a:spcPct val="90000"/>
              </a:lnSpc>
              <a:spcBef>
                <a:spcPct val="0"/>
              </a:spcBef>
              <a:spcAft>
                <a:spcPts val="600"/>
              </a:spcAft>
            </a:pPr>
            <a:r>
              <a:rPr lang="en-US" sz="4000" b="1" dirty="0">
                <a:solidFill>
                  <a:schemeClr val="accent1"/>
                </a:solidFill>
                <a:ea typeface="+mj-ea"/>
                <a:cs typeface="+mj-cs"/>
              </a:rPr>
              <a:t>Guidance notes – Globalization</a:t>
            </a:r>
          </a:p>
        </p:txBody>
      </p:sp>
      <p:pic>
        <p:nvPicPr>
          <p:cNvPr id="5" name="Picture 2">
            <a:extLst>
              <a:ext uri="{FF2B5EF4-FFF2-40B4-BE49-F238E27FC236}">
                <a16:creationId xmlns:a16="http://schemas.microsoft.com/office/drawing/2014/main" id="{DDC51A62-B947-68DE-A5B3-3DDF063FD4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99" r="10501"/>
          <a:stretch/>
        </p:blipFill>
        <p:spPr bwMode="auto">
          <a:xfrm>
            <a:off x="249049" y="235058"/>
            <a:ext cx="4302904" cy="4302904"/>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27C7DE9-1EF4-469C-B8C1-29DAFE050806}"/>
              </a:ext>
            </a:extLst>
          </p:cNvPr>
          <p:cNvSpPr/>
          <p:nvPr/>
        </p:nvSpPr>
        <p:spPr>
          <a:xfrm>
            <a:off x="5141105" y="1326995"/>
            <a:ext cx="6578828" cy="5452946"/>
          </a:xfrm>
          <a:prstGeom prst="rect">
            <a:avLst/>
          </a:prstGeom>
        </p:spPr>
        <p:txBody>
          <a:bodyPr vert="horz" lIns="91440" tIns="45720" rIns="91440" bIns="45720" rtlCol="0" anchor="t">
            <a:normAutofit fontScale="70000" lnSpcReduction="20000"/>
          </a:bodyPr>
          <a:lstStyle/>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G.1: Valuation of imports and exports</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G.2: Treatment of MNE and intra-MNE flows</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G.3: Transfer pricing within MNE group (combined with GN G.5)</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G.4: Treatment of Special Purpose Entities and residency</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G.5: Economic ownership and recording of intellectual property products</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G.6: Merchanting and factory-less goods producers and recording of their transactions (combined with GN C.4)</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G.7: Global value chains and trade in value-added</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G.8: Typology of global production arrangements (combined with C.4)</a:t>
            </a:r>
          </a:p>
          <a:p>
            <a:pPr marL="342900" lvl="2" indent="-228600">
              <a:lnSpc>
                <a:spcPct val="120000"/>
              </a:lnSpc>
              <a:spcAft>
                <a:spcPts val="600"/>
              </a:spcAft>
              <a:buFont typeface="Arial" panose="020B0604020202020204" pitchFamily="34" charset="0"/>
              <a:buChar char="•"/>
            </a:pPr>
            <a:r>
              <a:rPr lang="en-US" altLang="en-US" sz="2800" dirty="0">
                <a:solidFill>
                  <a:schemeClr val="tx1">
                    <a:alpha val="80000"/>
                  </a:schemeClr>
                </a:solidFill>
              </a:rPr>
              <a:t>G.9: Payments for “knowledge-based capital”</a:t>
            </a:r>
            <a:endParaRPr lang="en-US" altLang="en-US" sz="2800" dirty="0">
              <a:solidFill>
                <a:srgbClr val="FF0000">
                  <a:alpha val="80000"/>
                </a:srgbClr>
              </a:solidFill>
            </a:endParaRPr>
          </a:p>
          <a:p>
            <a:pPr marL="342900" lvl="2" indent="-228600">
              <a:lnSpc>
                <a:spcPct val="90000"/>
              </a:lnSpc>
              <a:spcAft>
                <a:spcPts val="600"/>
              </a:spcAft>
              <a:buFont typeface="Arial" panose="020B0604020202020204" pitchFamily="34" charset="0"/>
              <a:buChar char="•"/>
            </a:pPr>
            <a:endParaRPr lang="en-US" altLang="en-US" sz="1100" dirty="0">
              <a:solidFill>
                <a:schemeClr val="tx1">
                  <a:alpha val="80000"/>
                </a:schemeClr>
              </a:solidFill>
            </a:endParaRPr>
          </a:p>
        </p:txBody>
      </p:sp>
      <p:sp>
        <p:nvSpPr>
          <p:cNvPr id="2" name="Tekstvak 1">
            <a:extLst>
              <a:ext uri="{FF2B5EF4-FFF2-40B4-BE49-F238E27FC236}">
                <a16:creationId xmlns:a16="http://schemas.microsoft.com/office/drawing/2014/main" id="{F295454C-D063-0633-5086-2C27C22FF7A6}"/>
              </a:ext>
            </a:extLst>
          </p:cNvPr>
          <p:cNvSpPr txBox="1"/>
          <p:nvPr/>
        </p:nvSpPr>
        <p:spPr>
          <a:xfrm>
            <a:off x="499000" y="4621215"/>
            <a:ext cx="404541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en-US" b="1" dirty="0">
                <a:solidFill>
                  <a:srgbClr val="FF0000"/>
                </a:solidFill>
              </a:rPr>
              <a:t>Ireland’s Economists Left Speechless</a:t>
            </a:r>
            <a:r>
              <a:rPr lang="en-US" b="1" dirty="0">
                <a:solidFill>
                  <a:schemeClr val="tx2"/>
                </a:solidFill>
              </a:rPr>
              <a:t> </a:t>
            </a:r>
            <a:r>
              <a:rPr lang="en-US" dirty="0"/>
              <a:t>by 26% Growth Figure (Bloomberg)</a:t>
            </a:r>
          </a:p>
          <a:p>
            <a:pPr>
              <a:defRPr/>
            </a:pPr>
            <a:r>
              <a:rPr lang="en-US" b="1" dirty="0">
                <a:solidFill>
                  <a:srgbClr val="FF0000"/>
                </a:solidFill>
              </a:rPr>
              <a:t>Why GDP growth of 26% a year is mad</a:t>
            </a:r>
            <a:r>
              <a:rPr lang="en-US" dirty="0">
                <a:solidFill>
                  <a:srgbClr val="FF0000"/>
                </a:solidFill>
              </a:rPr>
              <a:t> </a:t>
            </a:r>
            <a:r>
              <a:rPr lang="en-US" dirty="0"/>
              <a:t>(Economist)</a:t>
            </a:r>
          </a:p>
          <a:p>
            <a:pPr>
              <a:defRPr/>
            </a:pPr>
            <a:r>
              <a:rPr lang="en-US" b="1" dirty="0">
                <a:solidFill>
                  <a:srgbClr val="FF0000"/>
                </a:solidFill>
              </a:rPr>
              <a:t>It’s complete bullshit, it’s Alice in Wonderland economics</a:t>
            </a:r>
            <a:r>
              <a:rPr lang="en-US" dirty="0">
                <a:solidFill>
                  <a:srgbClr val="FF0000"/>
                </a:solidFill>
              </a:rPr>
              <a:t> </a:t>
            </a:r>
            <a:r>
              <a:rPr lang="en-US" dirty="0"/>
              <a:t>(Colm McCarthy, University College Dublin)</a:t>
            </a:r>
            <a:endParaRPr lang="nl-NL" dirty="0"/>
          </a:p>
        </p:txBody>
      </p:sp>
    </p:spTree>
    <p:extLst>
      <p:ext uri="{BB962C8B-B14F-4D97-AF65-F5344CB8AC3E}">
        <p14:creationId xmlns:p14="http://schemas.microsoft.com/office/powerpoint/2010/main" val="950592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65125"/>
            <a:ext cx="10515600" cy="984173"/>
          </a:xfrm>
        </p:spPr>
        <p:txBody>
          <a:bodyPr>
            <a:normAutofit/>
          </a:bodyPr>
          <a:lstStyle/>
          <a:p>
            <a:pPr eaLnBrk="1" hangingPunct="1">
              <a:defRPr/>
            </a:pPr>
            <a:r>
              <a:rPr lang="en-GB" altLang="en-US" sz="4000" b="1" dirty="0">
                <a:solidFill>
                  <a:schemeClr val="accent1"/>
                </a:solidFill>
                <a:latin typeface="+mn-lt"/>
              </a:rPr>
              <a:t>Monitoring well-being (and sustainability)</a:t>
            </a:r>
          </a:p>
        </p:txBody>
      </p:sp>
      <p:sp>
        <p:nvSpPr>
          <p:cNvPr id="8195" name="Content Placeholder 2"/>
          <p:cNvSpPr>
            <a:spLocks noGrp="1"/>
          </p:cNvSpPr>
          <p:nvPr>
            <p:ph idx="1"/>
          </p:nvPr>
        </p:nvSpPr>
        <p:spPr>
          <a:xfrm>
            <a:off x="838200" y="1349298"/>
            <a:ext cx="4177681" cy="5392070"/>
          </a:xfrm>
        </p:spPr>
        <p:txBody>
          <a:bodyPr>
            <a:normAutofit lnSpcReduction="10000"/>
          </a:bodyPr>
          <a:lstStyle/>
          <a:p>
            <a:pPr eaLnBrk="1" hangingPunct="1">
              <a:defRPr/>
            </a:pPr>
            <a:r>
              <a:rPr lang="en-GB" sz="2400" dirty="0">
                <a:solidFill>
                  <a:schemeClr val="tx1">
                    <a:lumMod val="50000"/>
                  </a:schemeClr>
                </a:solidFill>
              </a:rPr>
              <a:t>Starting point: well-being is a </a:t>
            </a:r>
            <a:r>
              <a:rPr lang="en-GB" sz="2400" b="1" dirty="0">
                <a:solidFill>
                  <a:schemeClr val="accent1"/>
                </a:solidFill>
              </a:rPr>
              <a:t>multidimensional phenomenon</a:t>
            </a:r>
          </a:p>
          <a:p>
            <a:pPr>
              <a:defRPr/>
            </a:pPr>
            <a:r>
              <a:rPr lang="en-GB" sz="2400" b="1" dirty="0">
                <a:solidFill>
                  <a:schemeClr val="accent1"/>
                </a:solidFill>
              </a:rPr>
              <a:t>One single measure not feasible </a:t>
            </a:r>
          </a:p>
          <a:p>
            <a:pPr>
              <a:defRPr/>
            </a:pPr>
            <a:r>
              <a:rPr lang="en-GB" sz="2400" dirty="0">
                <a:solidFill>
                  <a:schemeClr val="tx1">
                    <a:lumMod val="50000"/>
                  </a:schemeClr>
                </a:solidFill>
              </a:rPr>
              <a:t>OECD Better Life Index, various dimensions: </a:t>
            </a:r>
          </a:p>
          <a:p>
            <a:pPr lvl="1">
              <a:defRPr/>
            </a:pPr>
            <a:r>
              <a:rPr lang="en-GB" sz="2000" dirty="0">
                <a:solidFill>
                  <a:schemeClr val="tx1">
                    <a:lumMod val="50000"/>
                  </a:schemeClr>
                </a:solidFill>
              </a:rPr>
              <a:t>Housing</a:t>
            </a:r>
          </a:p>
          <a:p>
            <a:pPr lvl="1">
              <a:defRPr/>
            </a:pPr>
            <a:r>
              <a:rPr lang="en-GB" sz="2000" dirty="0">
                <a:solidFill>
                  <a:schemeClr val="tx1">
                    <a:lumMod val="50000"/>
                  </a:schemeClr>
                </a:solidFill>
              </a:rPr>
              <a:t>Income</a:t>
            </a:r>
          </a:p>
          <a:p>
            <a:pPr lvl="1">
              <a:defRPr/>
            </a:pPr>
            <a:r>
              <a:rPr lang="en-GB" sz="2000" dirty="0">
                <a:solidFill>
                  <a:schemeClr val="tx1">
                    <a:lumMod val="50000"/>
                  </a:schemeClr>
                </a:solidFill>
              </a:rPr>
              <a:t>Jobs</a:t>
            </a:r>
          </a:p>
          <a:p>
            <a:pPr lvl="1">
              <a:defRPr/>
            </a:pPr>
            <a:r>
              <a:rPr lang="en-GB" sz="2000" dirty="0">
                <a:solidFill>
                  <a:schemeClr val="tx1">
                    <a:lumMod val="50000"/>
                  </a:schemeClr>
                </a:solidFill>
              </a:rPr>
              <a:t>Education</a:t>
            </a:r>
          </a:p>
          <a:p>
            <a:pPr lvl="1">
              <a:defRPr/>
            </a:pPr>
            <a:r>
              <a:rPr lang="en-GB" sz="2000" dirty="0">
                <a:solidFill>
                  <a:schemeClr val="tx1">
                    <a:lumMod val="50000"/>
                  </a:schemeClr>
                </a:solidFill>
              </a:rPr>
              <a:t>Civic engagement</a:t>
            </a:r>
          </a:p>
          <a:p>
            <a:pPr lvl="1">
              <a:defRPr/>
            </a:pPr>
            <a:r>
              <a:rPr lang="en-GB" sz="2000" dirty="0">
                <a:solidFill>
                  <a:schemeClr val="tx1">
                    <a:lumMod val="50000"/>
                  </a:schemeClr>
                </a:solidFill>
              </a:rPr>
              <a:t>Health</a:t>
            </a:r>
          </a:p>
          <a:p>
            <a:pPr lvl="1">
              <a:defRPr/>
            </a:pPr>
            <a:r>
              <a:rPr lang="en-GB" sz="2000" dirty="0">
                <a:solidFill>
                  <a:schemeClr val="tx1">
                    <a:lumMod val="50000"/>
                  </a:schemeClr>
                </a:solidFill>
              </a:rPr>
              <a:t>Life satisfaction</a:t>
            </a:r>
          </a:p>
          <a:p>
            <a:pPr lvl="1">
              <a:defRPr/>
            </a:pPr>
            <a:r>
              <a:rPr lang="en-GB" sz="2000" dirty="0">
                <a:solidFill>
                  <a:schemeClr val="tx1">
                    <a:lumMod val="50000"/>
                  </a:schemeClr>
                </a:solidFill>
              </a:rPr>
              <a:t>Safety</a:t>
            </a:r>
          </a:p>
          <a:p>
            <a:pPr lvl="1">
              <a:defRPr/>
            </a:pPr>
            <a:r>
              <a:rPr lang="en-GB" sz="2000" dirty="0">
                <a:solidFill>
                  <a:schemeClr val="tx1">
                    <a:lumMod val="50000"/>
                  </a:schemeClr>
                </a:solidFill>
              </a:rPr>
              <a:t>Work-life balance, etc.</a:t>
            </a:r>
          </a:p>
          <a:p>
            <a:pPr eaLnBrk="1" hangingPunct="1">
              <a:defRPr/>
            </a:pPr>
            <a:endParaRPr lang="en-GB" sz="2400" dirty="0">
              <a:solidFill>
                <a:schemeClr val="tx1">
                  <a:lumMod val="50000"/>
                </a:schemeClr>
              </a:solidFill>
              <a:latin typeface="+mj-lt"/>
            </a:endParaRPr>
          </a:p>
          <a:p>
            <a:pPr eaLnBrk="1" hangingPunct="1">
              <a:defRPr/>
            </a:pPr>
            <a:endParaRPr lang="en-GB" sz="2400" dirty="0">
              <a:solidFill>
                <a:schemeClr val="tx1">
                  <a:lumMod val="50000"/>
                </a:schemeClr>
              </a:solidFill>
              <a:latin typeface="+mj-lt"/>
            </a:endParaRPr>
          </a:p>
          <a:p>
            <a:pPr marL="0" indent="0">
              <a:buNone/>
              <a:defRPr/>
            </a:pPr>
            <a:endParaRPr lang="en-GB" sz="2400" dirty="0">
              <a:solidFill>
                <a:schemeClr val="tx1">
                  <a:lumMod val="50000"/>
                </a:schemeClr>
              </a:solidFill>
              <a:latin typeface="+mj-lt"/>
            </a:endParaRPr>
          </a:p>
        </p:txBody>
      </p:sp>
      <p:pic>
        <p:nvPicPr>
          <p:cNvPr id="6" name="Content Placeholder 4" descr="http://www.lillyarts.com/assets/images/Lips.jpg">
            <a:extLst>
              <a:ext uri="{FF2B5EF4-FFF2-40B4-BE49-F238E27FC236}">
                <a16:creationId xmlns:a16="http://schemas.microsoft.com/office/drawing/2014/main" id="{85B737ED-CC7E-215C-928A-82C59B96DBA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5015880" y="2172184"/>
            <a:ext cx="5112568" cy="3954338"/>
          </a:xfrm>
          <a:prstGeom prst="rect">
            <a:avLst/>
          </a:prstGeom>
        </p:spPr>
      </p:pic>
    </p:spTree>
    <p:extLst>
      <p:ext uri="{BB962C8B-B14F-4D97-AF65-F5344CB8AC3E}">
        <p14:creationId xmlns:p14="http://schemas.microsoft.com/office/powerpoint/2010/main" val="2690801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9813E-F406-82F9-0911-C7B268961C74}"/>
            </a:ext>
          </a:extLst>
        </p:cNvPr>
        <p:cNvGrpSpPr/>
        <p:nvPr/>
      </p:nvGrpSpPr>
      <p:grpSpPr>
        <a:xfrm>
          <a:off x="0" y="0"/>
          <a:ext cx="0" cy="0"/>
          <a:chOff x="0" y="0"/>
          <a:chExt cx="0" cy="0"/>
        </a:xfrm>
      </p:grpSpPr>
      <p:sp>
        <p:nvSpPr>
          <p:cNvPr id="29698" name="Title 1">
            <a:extLst>
              <a:ext uri="{FF2B5EF4-FFF2-40B4-BE49-F238E27FC236}">
                <a16:creationId xmlns:a16="http://schemas.microsoft.com/office/drawing/2014/main" id="{234D9ABF-1A73-65A0-EE4E-2457D4FDE2ED}"/>
              </a:ext>
            </a:extLst>
          </p:cNvPr>
          <p:cNvSpPr>
            <a:spLocks noGrp="1"/>
          </p:cNvSpPr>
          <p:nvPr>
            <p:ph type="title"/>
          </p:nvPr>
        </p:nvSpPr>
        <p:spPr>
          <a:xfrm>
            <a:off x="970156" y="365125"/>
            <a:ext cx="10383644" cy="984173"/>
          </a:xfrm>
        </p:spPr>
        <p:txBody>
          <a:bodyPr>
            <a:normAutofit/>
          </a:bodyPr>
          <a:lstStyle/>
          <a:p>
            <a:r>
              <a:rPr lang="en-GB" altLang="en-US" sz="4000" b="1" dirty="0">
                <a:solidFill>
                  <a:schemeClr val="accent1"/>
                </a:solidFill>
                <a:latin typeface="+mn-lt"/>
              </a:rPr>
              <a:t>A response from national accounts</a:t>
            </a:r>
          </a:p>
        </p:txBody>
      </p:sp>
      <p:sp>
        <p:nvSpPr>
          <p:cNvPr id="3" name="Content Placeholder 2">
            <a:extLst>
              <a:ext uri="{FF2B5EF4-FFF2-40B4-BE49-F238E27FC236}">
                <a16:creationId xmlns:a16="http://schemas.microsoft.com/office/drawing/2014/main" id="{5DA1C22B-0301-EB56-C542-C2D2FE154D17}"/>
              </a:ext>
            </a:extLst>
          </p:cNvPr>
          <p:cNvSpPr>
            <a:spLocks noGrp="1"/>
          </p:cNvSpPr>
          <p:nvPr>
            <p:ph idx="1"/>
          </p:nvPr>
        </p:nvSpPr>
        <p:spPr>
          <a:xfrm>
            <a:off x="970156" y="1602000"/>
            <a:ext cx="9240644" cy="5211376"/>
          </a:xfrm>
        </p:spPr>
        <p:txBody>
          <a:bodyPr>
            <a:normAutofit/>
          </a:bodyPr>
          <a:lstStyle/>
          <a:p>
            <a:pPr marL="0" indent="0">
              <a:buNone/>
              <a:defRPr/>
            </a:pPr>
            <a:r>
              <a:rPr lang="en-US" sz="2400" b="1" dirty="0">
                <a:solidFill>
                  <a:schemeClr val="accent1"/>
                </a:solidFill>
              </a:rPr>
              <a:t>Clear distinction made between:</a:t>
            </a:r>
          </a:p>
          <a:p>
            <a:pPr>
              <a:defRPr/>
            </a:pPr>
            <a:r>
              <a:rPr lang="en-US" sz="2400" b="1" dirty="0">
                <a:solidFill>
                  <a:schemeClr val="accent1"/>
                </a:solidFill>
              </a:rPr>
              <a:t>What can be done within the integrated framework of national accounts</a:t>
            </a:r>
          </a:p>
          <a:p>
            <a:pPr>
              <a:defRPr/>
            </a:pPr>
            <a:r>
              <a:rPr lang="en-US" sz="2400" b="1" dirty="0">
                <a:solidFill>
                  <a:schemeClr val="accent1"/>
                </a:solidFill>
              </a:rPr>
              <a:t>What can be done when going beyond the integrated framework of national accounts, by establishing a broader framework of accounts</a:t>
            </a:r>
            <a:r>
              <a:rPr lang="en-US" sz="2400" dirty="0"/>
              <a:t>, which …</a:t>
            </a:r>
            <a:endParaRPr lang="en-US" sz="2400" b="1" dirty="0">
              <a:solidFill>
                <a:schemeClr val="accent1"/>
              </a:solidFill>
            </a:endParaRPr>
          </a:p>
          <a:p>
            <a:pPr lvl="1">
              <a:defRPr/>
            </a:pPr>
            <a:r>
              <a:rPr lang="en-US" dirty="0"/>
              <a:t>… addresses certain aspects of well-being and sustainability</a:t>
            </a:r>
          </a:p>
          <a:p>
            <a:pPr lvl="1">
              <a:defRPr/>
            </a:pPr>
            <a:r>
              <a:rPr lang="en-US" dirty="0"/>
              <a:t>… can support the analysis of broader measures of well-being and sustainability </a:t>
            </a:r>
          </a:p>
        </p:txBody>
      </p:sp>
    </p:spTree>
    <p:extLst>
      <p:ext uri="{BB962C8B-B14F-4D97-AF65-F5344CB8AC3E}">
        <p14:creationId xmlns:p14="http://schemas.microsoft.com/office/powerpoint/2010/main" val="41750373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AEABEC-0FC7-A34E-D725-BD2AE705E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1439" y="1953418"/>
            <a:ext cx="1116508" cy="1029346"/>
          </a:xfrm>
          <a:prstGeom prst="rect">
            <a:avLst/>
          </a:prstGeom>
        </p:spPr>
      </p:pic>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225631" y="640080"/>
            <a:ext cx="3514264" cy="5613236"/>
          </a:xfrm>
        </p:spPr>
        <p:txBody>
          <a:bodyPr anchor="ctr">
            <a:normAutofit/>
          </a:bodyPr>
          <a:lstStyle/>
          <a:p>
            <a:r>
              <a:rPr lang="en-AU" dirty="0">
                <a:solidFill>
                  <a:srgbClr val="FFFFFF"/>
                </a:solidFill>
              </a:rPr>
              <a:t>Accounting for sustainability (within the integrated framework of national accounts)</a:t>
            </a:r>
          </a:p>
        </p:txBody>
      </p:sp>
      <p:sp>
        <p:nvSpPr>
          <p:cNvPr id="6" name="Rectangle 1">
            <a:extLst>
              <a:ext uri="{FF2B5EF4-FFF2-40B4-BE49-F238E27FC236}">
                <a16:creationId xmlns:a16="http://schemas.microsoft.com/office/drawing/2014/main" id="{58384A77-B82F-48EC-C94F-211214E18363}"/>
              </a:ext>
            </a:extLst>
          </p:cNvPr>
          <p:cNvSpPr txBox="1">
            <a:spLocks noGrp="1" noChangeArrowheads="1"/>
          </p:cNvSpPr>
          <p:nvPr>
            <p:ph idx="1"/>
          </p:nvPr>
        </p:nvSpPr>
        <p:spPr bwMode="auto">
          <a:xfrm>
            <a:off x="4358243" y="674772"/>
            <a:ext cx="7481456" cy="608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ct val="0"/>
              </a:spcBef>
              <a:spcAft>
                <a:spcPct val="0"/>
              </a:spcAft>
              <a:buClr>
                <a:schemeClr val="tx1"/>
              </a:buClr>
              <a:defRPr/>
            </a:pPr>
            <a:r>
              <a:rPr lang="en-GB" altLang="nl-NL" sz="2400" dirty="0"/>
              <a:t>Recording </a:t>
            </a:r>
            <a:r>
              <a:rPr lang="en-GB" altLang="nl-NL" sz="2400" b="1" dirty="0">
                <a:solidFill>
                  <a:srgbClr val="0070C0"/>
                </a:solidFill>
                <a:cs typeface="Calibri" panose="020F0502020204030204" pitchFamily="34" charset="0"/>
              </a:rPr>
              <a:t>depletion of natural resources as a cost of production</a:t>
            </a:r>
          </a:p>
          <a:p>
            <a:pPr fontAlgn="base">
              <a:lnSpc>
                <a:spcPct val="100000"/>
              </a:lnSpc>
              <a:spcBef>
                <a:spcPct val="0"/>
              </a:spcBef>
              <a:spcAft>
                <a:spcPct val="0"/>
              </a:spcAft>
              <a:buClr>
                <a:schemeClr val="tx1"/>
              </a:buClr>
              <a:defRPr/>
            </a:pPr>
            <a:r>
              <a:rPr lang="en-GB" altLang="nl-NL" sz="2400" b="1" dirty="0">
                <a:solidFill>
                  <a:srgbClr val="0070C0"/>
                </a:solidFill>
                <a:cs typeface="Calibri" panose="020F0502020204030204" pitchFamily="34" charset="0"/>
              </a:rPr>
              <a:t>Split-asset approach for natural resources </a:t>
            </a:r>
            <a:r>
              <a:rPr lang="en-GB" altLang="nl-NL" sz="2400" dirty="0"/>
              <a:t>=&gt; value of asset to be shared between owner and extractor based on shares of resource rent</a:t>
            </a:r>
          </a:p>
          <a:p>
            <a:pPr fontAlgn="base">
              <a:lnSpc>
                <a:spcPct val="120000"/>
              </a:lnSpc>
              <a:spcBef>
                <a:spcPct val="0"/>
              </a:spcBef>
              <a:spcAft>
                <a:spcPct val="0"/>
              </a:spcAft>
              <a:buClr>
                <a:schemeClr val="tx1"/>
              </a:buClr>
              <a:defRPr/>
            </a:pPr>
            <a:r>
              <a:rPr lang="en-GB" altLang="nl-NL" sz="2400" dirty="0"/>
              <a:t>Recognition of </a:t>
            </a:r>
            <a:r>
              <a:rPr lang="en-GB" altLang="nl-NL" sz="2400" b="1" dirty="0">
                <a:solidFill>
                  <a:srgbClr val="0070C0"/>
                </a:solidFill>
                <a:cs typeface="Calibri" panose="020F0502020204030204" pitchFamily="34" charset="0"/>
              </a:rPr>
              <a:t>renewable energy resources</a:t>
            </a:r>
          </a:p>
          <a:p>
            <a:pPr fontAlgn="base">
              <a:lnSpc>
                <a:spcPct val="120000"/>
              </a:lnSpc>
              <a:spcBef>
                <a:spcPct val="0"/>
              </a:spcBef>
              <a:spcAft>
                <a:spcPct val="0"/>
              </a:spcAft>
              <a:buClr>
                <a:schemeClr val="tx1"/>
              </a:buClr>
              <a:defRPr/>
            </a:pPr>
            <a:r>
              <a:rPr lang="en-GB" altLang="nl-NL" sz="2400" dirty="0"/>
              <a:t>Adjustments in the </a:t>
            </a:r>
            <a:r>
              <a:rPr lang="en-GB" altLang="nl-NL" sz="2400" b="1" dirty="0">
                <a:solidFill>
                  <a:srgbClr val="0070C0"/>
                </a:solidFill>
                <a:cs typeface="Calibri" panose="020F0502020204030204" pitchFamily="34" charset="0"/>
              </a:rPr>
              <a:t>treatment of biological resources</a:t>
            </a:r>
          </a:p>
          <a:p>
            <a:pPr eaLnBrk="0" fontAlgn="base" hangingPunct="0">
              <a:lnSpc>
                <a:spcPct val="100000"/>
              </a:lnSpc>
              <a:spcBef>
                <a:spcPct val="0"/>
              </a:spcBef>
              <a:spcAft>
                <a:spcPct val="0"/>
              </a:spcAft>
              <a:buClr>
                <a:schemeClr val="tx1"/>
              </a:buClr>
              <a:defRPr/>
            </a:pPr>
            <a:r>
              <a:rPr lang="en-GB" altLang="nl-NL" sz="2400" b="1" dirty="0">
                <a:solidFill>
                  <a:srgbClr val="0070C0"/>
                </a:solidFill>
                <a:cs typeface="Calibri" panose="020F0502020204030204" pitchFamily="34" charset="0"/>
              </a:rPr>
              <a:t>Natural capital as a separate category</a:t>
            </a:r>
            <a:r>
              <a:rPr lang="en-GB" altLang="nl-NL" sz="2400" dirty="0">
                <a:solidFill>
                  <a:prstClr val="black"/>
                </a:solidFill>
                <a:cs typeface="Calibri" panose="020F0502020204030204" pitchFamily="34" charset="0"/>
              </a:rPr>
              <a:t>, including both produced and non-produced assets</a:t>
            </a:r>
          </a:p>
          <a:p>
            <a:pPr eaLnBrk="0" fontAlgn="base" hangingPunct="0">
              <a:lnSpc>
                <a:spcPct val="100000"/>
              </a:lnSpc>
              <a:spcBef>
                <a:spcPct val="0"/>
              </a:spcBef>
              <a:spcAft>
                <a:spcPct val="0"/>
              </a:spcAft>
              <a:buClr>
                <a:schemeClr val="tx1"/>
              </a:buClr>
              <a:defRPr/>
            </a:pPr>
            <a:r>
              <a:rPr lang="en-GB" altLang="nl-NL" sz="2400" b="1" dirty="0">
                <a:solidFill>
                  <a:srgbClr val="0070C0"/>
                </a:solidFill>
                <a:cs typeface="Calibri" panose="020F0502020204030204" pitchFamily="34" charset="0"/>
              </a:rPr>
              <a:t>More detailed breakdowns of non-financial assets and financial assets</a:t>
            </a:r>
            <a:r>
              <a:rPr lang="en-GB" altLang="nl-NL" sz="2400" dirty="0">
                <a:solidFill>
                  <a:prstClr val="black"/>
                </a:solidFill>
                <a:cs typeface="Calibri" panose="020F0502020204030204" pitchFamily="34" charset="0"/>
              </a:rPr>
              <a:t>, including for </a:t>
            </a:r>
            <a:r>
              <a:rPr lang="en-GB" altLang="nl-NL" sz="2400" b="1" dirty="0">
                <a:solidFill>
                  <a:srgbClr val="0070C0"/>
                </a:solidFill>
                <a:cs typeface="Calibri" panose="020F0502020204030204" pitchFamily="34" charset="0"/>
              </a:rPr>
              <a:t>emission permits </a:t>
            </a:r>
            <a:r>
              <a:rPr lang="en-GB" altLang="nl-NL" sz="2400" dirty="0">
                <a:solidFill>
                  <a:prstClr val="black"/>
                </a:solidFill>
                <a:cs typeface="Calibri" panose="020F0502020204030204" pitchFamily="34" charset="0"/>
              </a:rPr>
              <a:t>(to be treated as financial assets with taxes on production recorded at surrender, valued at issuance value)</a:t>
            </a:r>
            <a:endParaRPr lang="en-GB" altLang="nl-NL" sz="2400" b="1" dirty="0">
              <a:solidFill>
                <a:srgbClr val="4472C4"/>
              </a:solidFill>
              <a:cs typeface="Calibri" panose="020F0502020204030204" pitchFamily="34" charset="0"/>
            </a:endParaRPr>
          </a:p>
          <a:p>
            <a:pPr eaLnBrk="0" fontAlgn="base" hangingPunct="0">
              <a:lnSpc>
                <a:spcPct val="100000"/>
              </a:lnSpc>
              <a:spcBef>
                <a:spcPct val="0"/>
              </a:spcBef>
              <a:spcAft>
                <a:spcPct val="0"/>
              </a:spcAft>
              <a:buClr>
                <a:schemeClr val="tx1"/>
              </a:buClr>
              <a:defRPr/>
            </a:pPr>
            <a:r>
              <a:rPr lang="en-GB" altLang="nl-NL" sz="2400" b="1" dirty="0">
                <a:solidFill>
                  <a:srgbClr val="0070C0"/>
                </a:solidFill>
                <a:cs typeface="Calibri" panose="020F0502020204030204" pitchFamily="34" charset="0"/>
              </a:rPr>
              <a:t>Focus on improving the estimation of natural resources</a:t>
            </a:r>
          </a:p>
          <a:p>
            <a:pPr marL="457200" lvl="1" indent="0" eaLnBrk="0" fontAlgn="base" hangingPunct="0">
              <a:lnSpc>
                <a:spcPct val="100000"/>
              </a:lnSpc>
              <a:spcBef>
                <a:spcPct val="0"/>
              </a:spcBef>
              <a:spcAft>
                <a:spcPct val="0"/>
              </a:spcAft>
              <a:buClr>
                <a:schemeClr val="tx1"/>
              </a:buClr>
              <a:buNone/>
              <a:defRPr/>
            </a:pPr>
            <a:endParaRPr lang="en-GB" altLang="nl-NL" sz="2200" b="1" dirty="0">
              <a:solidFill>
                <a:srgbClr val="0070C0"/>
              </a:solidFill>
              <a:cs typeface="Calibri" panose="020F0502020204030204" pitchFamily="34" charset="0"/>
            </a:endParaRPr>
          </a:p>
          <a:p>
            <a:pPr marL="457200" lvl="1" indent="0" eaLnBrk="0" fontAlgn="base" hangingPunct="0">
              <a:lnSpc>
                <a:spcPct val="100000"/>
              </a:lnSpc>
              <a:spcBef>
                <a:spcPct val="0"/>
              </a:spcBef>
              <a:spcAft>
                <a:spcPct val="0"/>
              </a:spcAft>
              <a:buClr>
                <a:schemeClr val="tx1"/>
              </a:buClr>
              <a:buNone/>
              <a:defRPr/>
            </a:pPr>
            <a:r>
              <a:rPr lang="en-GB" altLang="nl-NL" sz="2200" b="1" dirty="0">
                <a:solidFill>
                  <a:srgbClr val="0070C0"/>
                </a:solidFill>
                <a:cs typeface="Calibri" panose="020F0502020204030204" pitchFamily="34" charset="0"/>
              </a:rPr>
              <a:t> </a:t>
            </a:r>
          </a:p>
        </p:txBody>
      </p:sp>
      <p:pic>
        <p:nvPicPr>
          <p:cNvPr id="4" name="Picture 3">
            <a:extLst>
              <a:ext uri="{FF2B5EF4-FFF2-40B4-BE49-F238E27FC236}">
                <a16:creationId xmlns:a16="http://schemas.microsoft.com/office/drawing/2014/main" id="{2D6FBDCD-275D-B6FF-118A-73C96C9E6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4543" y="6173323"/>
            <a:ext cx="1027457" cy="673379"/>
          </a:xfrm>
          <a:prstGeom prst="rect">
            <a:avLst/>
          </a:prstGeom>
        </p:spPr>
      </p:pic>
      <p:pic>
        <p:nvPicPr>
          <p:cNvPr id="5" name="Picture 4">
            <a:extLst>
              <a:ext uri="{FF2B5EF4-FFF2-40B4-BE49-F238E27FC236}">
                <a16:creationId xmlns:a16="http://schemas.microsoft.com/office/drawing/2014/main" id="{BD4A503A-1485-62A7-A0CC-1A118D2ED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3439" y="6167182"/>
            <a:ext cx="674764" cy="673379"/>
          </a:xfrm>
          <a:prstGeom prst="rect">
            <a:avLst/>
          </a:prstGeom>
        </p:spPr>
      </p:pic>
    </p:spTree>
    <p:extLst>
      <p:ext uri="{BB962C8B-B14F-4D97-AF65-F5344CB8AC3E}">
        <p14:creationId xmlns:p14="http://schemas.microsoft.com/office/powerpoint/2010/main" val="889477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2620C0-F999-6AEA-B410-ED050CCE3F08}"/>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726E5A2-2A70-F51D-EDC4-D936C7B9F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0C13FC-4741-A9AC-D1C2-0CDA1EE05843}"/>
              </a:ext>
            </a:extLst>
          </p:cNvPr>
          <p:cNvSpPr>
            <a:spLocks noGrp="1"/>
          </p:cNvSpPr>
          <p:nvPr>
            <p:ph type="title"/>
          </p:nvPr>
        </p:nvSpPr>
        <p:spPr>
          <a:xfrm>
            <a:off x="225631" y="640080"/>
            <a:ext cx="3514264" cy="5613236"/>
          </a:xfrm>
        </p:spPr>
        <p:txBody>
          <a:bodyPr anchor="ctr">
            <a:normAutofit/>
          </a:bodyPr>
          <a:lstStyle/>
          <a:p>
            <a:r>
              <a:rPr lang="en-AU">
                <a:solidFill>
                  <a:srgbClr val="FFFFFF"/>
                </a:solidFill>
              </a:rPr>
              <a:t>Accounting for sustainability (beyond the integrated framework of national accounts)</a:t>
            </a:r>
            <a:endParaRPr lang="en-AU" dirty="0">
              <a:solidFill>
                <a:srgbClr val="FFFFFF"/>
              </a:solidFill>
            </a:endParaRPr>
          </a:p>
        </p:txBody>
      </p:sp>
      <p:sp>
        <p:nvSpPr>
          <p:cNvPr id="6" name="Rectangle 1">
            <a:extLst>
              <a:ext uri="{FF2B5EF4-FFF2-40B4-BE49-F238E27FC236}">
                <a16:creationId xmlns:a16="http://schemas.microsoft.com/office/drawing/2014/main" id="{FB127BE0-B03A-DFB3-96BA-CCEE6C7422E7}"/>
              </a:ext>
            </a:extLst>
          </p:cNvPr>
          <p:cNvSpPr txBox="1">
            <a:spLocks noGrp="1" noChangeArrowheads="1"/>
          </p:cNvSpPr>
          <p:nvPr>
            <p:ph idx="1"/>
          </p:nvPr>
        </p:nvSpPr>
        <p:spPr bwMode="auto">
          <a:xfrm>
            <a:off x="4391339" y="1531496"/>
            <a:ext cx="5346048"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Clr>
                <a:schemeClr val="tx1"/>
              </a:buClr>
              <a:defRPr/>
            </a:pPr>
            <a:r>
              <a:rPr lang="en-GB" altLang="nl-NL" dirty="0">
                <a:solidFill>
                  <a:prstClr val="black"/>
                </a:solidFill>
                <a:cs typeface="Calibri" panose="020F0502020204030204" pitchFamily="34" charset="0"/>
              </a:rPr>
              <a:t>To arrive at an improved accounting of (environmental) sustainability, </a:t>
            </a:r>
            <a:r>
              <a:rPr lang="en-GB" altLang="nl-NL" b="1" dirty="0">
                <a:solidFill>
                  <a:srgbClr val="0070C0"/>
                </a:solidFill>
                <a:cs typeface="Calibri" panose="020F0502020204030204" pitchFamily="34" charset="0"/>
              </a:rPr>
              <a:t>SEEA Central Framework 2012 and SEEA Ecosystem Accounting</a:t>
            </a:r>
            <a:r>
              <a:rPr lang="en-GB" altLang="nl-NL" dirty="0">
                <a:solidFill>
                  <a:prstClr val="black"/>
                </a:solidFill>
                <a:cs typeface="Calibri" panose="020F0502020204030204" pitchFamily="34" charset="0"/>
              </a:rPr>
              <a:t> recognized as important frameworks which are complementary to and consistent with the SNA</a:t>
            </a:r>
          </a:p>
          <a:p>
            <a:pPr marL="457200" lvl="1" indent="0" eaLnBrk="0" fontAlgn="base" hangingPunct="0">
              <a:lnSpc>
                <a:spcPct val="100000"/>
              </a:lnSpc>
              <a:spcBef>
                <a:spcPct val="0"/>
              </a:spcBef>
              <a:spcAft>
                <a:spcPct val="0"/>
              </a:spcAft>
              <a:buClr>
                <a:schemeClr val="tx1"/>
              </a:buClr>
              <a:buNone/>
              <a:defRPr/>
            </a:pPr>
            <a:endParaRPr lang="en-GB" altLang="nl-NL" sz="2200" b="1" dirty="0">
              <a:solidFill>
                <a:srgbClr val="0070C0"/>
              </a:solidFill>
              <a:cs typeface="Calibri" panose="020F0502020204030204" pitchFamily="34" charset="0"/>
            </a:endParaRPr>
          </a:p>
          <a:p>
            <a:pPr marL="457200" lvl="1" indent="0" eaLnBrk="0" fontAlgn="base" hangingPunct="0">
              <a:lnSpc>
                <a:spcPct val="100000"/>
              </a:lnSpc>
              <a:spcBef>
                <a:spcPct val="0"/>
              </a:spcBef>
              <a:spcAft>
                <a:spcPct val="0"/>
              </a:spcAft>
              <a:buClr>
                <a:schemeClr val="tx1"/>
              </a:buClr>
              <a:buNone/>
              <a:defRPr/>
            </a:pPr>
            <a:r>
              <a:rPr lang="en-GB" altLang="nl-NL" sz="2200" b="1" dirty="0">
                <a:solidFill>
                  <a:srgbClr val="0070C0"/>
                </a:solidFill>
                <a:cs typeface="Calibri" panose="020F0502020204030204" pitchFamily="34" charset="0"/>
              </a:rPr>
              <a:t> </a:t>
            </a:r>
          </a:p>
        </p:txBody>
      </p:sp>
      <p:pic>
        <p:nvPicPr>
          <p:cNvPr id="4" name="Picture 3" descr="A blue and green cover with a globe&#10;&#10;Description automatically generated">
            <a:extLst>
              <a:ext uri="{FF2B5EF4-FFF2-40B4-BE49-F238E27FC236}">
                <a16:creationId xmlns:a16="http://schemas.microsoft.com/office/drawing/2014/main" id="{450A7145-E192-D87E-B438-A6EC51C11D65}"/>
              </a:ext>
            </a:extLst>
          </p:cNvPr>
          <p:cNvPicPr>
            <a:picLocks noChangeAspect="1"/>
          </p:cNvPicPr>
          <p:nvPr/>
        </p:nvPicPr>
        <p:blipFill>
          <a:blip r:embed="rId2"/>
          <a:stretch>
            <a:fillRect/>
          </a:stretch>
        </p:blipFill>
        <p:spPr>
          <a:xfrm>
            <a:off x="10089749" y="-3"/>
            <a:ext cx="2102252" cy="2714019"/>
          </a:xfrm>
          <a:prstGeom prst="rect">
            <a:avLst/>
          </a:prstGeom>
        </p:spPr>
      </p:pic>
      <p:pic>
        <p:nvPicPr>
          <p:cNvPr id="7" name="Picture 6" descr="A green cover with a globe&#10;&#10;Description automatically generated">
            <a:extLst>
              <a:ext uri="{FF2B5EF4-FFF2-40B4-BE49-F238E27FC236}">
                <a16:creationId xmlns:a16="http://schemas.microsoft.com/office/drawing/2014/main" id="{235B4E6B-0EA2-4881-7C9D-4055DCB5A3B7}"/>
              </a:ext>
            </a:extLst>
          </p:cNvPr>
          <p:cNvPicPr>
            <a:picLocks noChangeAspect="1"/>
          </p:cNvPicPr>
          <p:nvPr/>
        </p:nvPicPr>
        <p:blipFill>
          <a:blip r:embed="rId3"/>
          <a:stretch>
            <a:fillRect/>
          </a:stretch>
        </p:blipFill>
        <p:spPr>
          <a:xfrm>
            <a:off x="10089749" y="4136813"/>
            <a:ext cx="2102251" cy="2721188"/>
          </a:xfrm>
          <a:prstGeom prst="rect">
            <a:avLst/>
          </a:prstGeom>
        </p:spPr>
      </p:pic>
    </p:spTree>
    <p:extLst>
      <p:ext uri="{BB962C8B-B14F-4D97-AF65-F5344CB8AC3E}">
        <p14:creationId xmlns:p14="http://schemas.microsoft.com/office/powerpoint/2010/main" val="3178854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133A82-E2E1-9EED-9DBD-B4BAB1FC141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F8B5B2B-A0D3-98CF-07DA-36C15BECC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754DC-7159-2E2A-B0A3-894EE6721015}"/>
              </a:ext>
            </a:extLst>
          </p:cNvPr>
          <p:cNvSpPr>
            <a:spLocks noGrp="1"/>
          </p:cNvSpPr>
          <p:nvPr>
            <p:ph type="title"/>
          </p:nvPr>
        </p:nvSpPr>
        <p:spPr>
          <a:xfrm>
            <a:off x="225631" y="640080"/>
            <a:ext cx="3514264" cy="5613236"/>
          </a:xfrm>
        </p:spPr>
        <p:txBody>
          <a:bodyPr anchor="ctr">
            <a:normAutofit/>
          </a:bodyPr>
          <a:lstStyle/>
          <a:p>
            <a:r>
              <a:rPr lang="en-AU" dirty="0">
                <a:solidFill>
                  <a:srgbClr val="FFFFFF"/>
                </a:solidFill>
              </a:rPr>
              <a:t>Accounting for sustainability (beyond the integrated framework of national accounts)</a:t>
            </a:r>
          </a:p>
        </p:txBody>
      </p:sp>
      <p:sp>
        <p:nvSpPr>
          <p:cNvPr id="6" name="Rectangle 1">
            <a:extLst>
              <a:ext uri="{FF2B5EF4-FFF2-40B4-BE49-F238E27FC236}">
                <a16:creationId xmlns:a16="http://schemas.microsoft.com/office/drawing/2014/main" id="{B51C1F4C-4A13-322D-3EF1-D8F1B3CD01C3}"/>
              </a:ext>
            </a:extLst>
          </p:cNvPr>
          <p:cNvSpPr txBox="1">
            <a:spLocks noGrp="1" noChangeArrowheads="1"/>
          </p:cNvSpPr>
          <p:nvPr>
            <p:ph idx="1"/>
          </p:nvPr>
        </p:nvSpPr>
        <p:spPr bwMode="auto">
          <a:xfrm>
            <a:off x="4295567" y="479926"/>
            <a:ext cx="7481456" cy="738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en-US" sz="2400" b="1" dirty="0">
                <a:solidFill>
                  <a:schemeClr val="accent1"/>
                </a:solidFill>
              </a:rPr>
              <a:t>Supplementary data on Green and ESG Finance</a:t>
            </a:r>
          </a:p>
          <a:p>
            <a:pPr>
              <a:lnSpc>
                <a:spcPct val="100000"/>
              </a:lnSpc>
              <a:spcBef>
                <a:spcPts val="600"/>
              </a:spcBef>
              <a:defRPr/>
            </a:pPr>
            <a:r>
              <a:rPr lang="en-US" sz="2400" b="1" dirty="0">
                <a:solidFill>
                  <a:schemeClr val="accent1"/>
                </a:solidFill>
              </a:rPr>
              <a:t>Much more emphasis on more encompassing (monetary) measures of capital:</a:t>
            </a:r>
          </a:p>
          <a:p>
            <a:pPr lvl="1">
              <a:lnSpc>
                <a:spcPct val="100000"/>
              </a:lnSpc>
              <a:defRPr/>
            </a:pPr>
            <a:r>
              <a:rPr lang="en-US" sz="2200" dirty="0"/>
              <a:t>Economic capital (as included in the integrated framework of national accounts)</a:t>
            </a:r>
          </a:p>
          <a:p>
            <a:pPr lvl="1">
              <a:lnSpc>
                <a:spcPct val="100000"/>
              </a:lnSpc>
              <a:defRPr/>
            </a:pPr>
            <a:r>
              <a:rPr lang="en-US" sz="2200" dirty="0"/>
              <a:t>Natural capital (further extension to ecosystem assets and physical measures, in line with SEEA)</a:t>
            </a:r>
          </a:p>
          <a:p>
            <a:pPr lvl="1">
              <a:lnSpc>
                <a:spcPct val="100000"/>
              </a:lnSpc>
              <a:defRPr/>
            </a:pPr>
            <a:r>
              <a:rPr lang="en-US" sz="2200" dirty="0"/>
              <a:t>Human capital (provision of provisional guidance on measurement)</a:t>
            </a:r>
          </a:p>
          <a:p>
            <a:pPr lvl="1">
              <a:lnSpc>
                <a:spcPct val="100000"/>
              </a:lnSpc>
              <a:defRPr/>
            </a:pPr>
            <a:r>
              <a:rPr lang="en-US" sz="2200" dirty="0"/>
              <a:t>Social capital (difficult to capture)</a:t>
            </a:r>
          </a:p>
          <a:p>
            <a:pPr>
              <a:lnSpc>
                <a:spcPct val="100000"/>
              </a:lnSpc>
              <a:spcBef>
                <a:spcPts val="600"/>
              </a:spcBef>
              <a:defRPr/>
            </a:pPr>
            <a:r>
              <a:rPr lang="en-US" sz="2400" dirty="0"/>
              <a:t>Implicitly assumes </a:t>
            </a:r>
            <a:r>
              <a:rPr lang="en-US" sz="2400" b="1" dirty="0">
                <a:solidFill>
                  <a:schemeClr val="accent1"/>
                </a:solidFill>
              </a:rPr>
              <a:t>perfect substitution</a:t>
            </a:r>
            <a:r>
              <a:rPr lang="en-US" sz="2400" dirty="0"/>
              <a:t>, while </a:t>
            </a:r>
            <a:r>
              <a:rPr lang="en-US" sz="2400" b="1" dirty="0">
                <a:solidFill>
                  <a:schemeClr val="accent1"/>
                </a:solidFill>
              </a:rPr>
              <a:t>critical levels </a:t>
            </a:r>
            <a:r>
              <a:rPr lang="en-US" sz="2400" dirty="0"/>
              <a:t>of especially environmental capital may/do exist</a:t>
            </a:r>
          </a:p>
          <a:p>
            <a:pPr>
              <a:lnSpc>
                <a:spcPct val="100000"/>
              </a:lnSpc>
              <a:spcBef>
                <a:spcPts val="600"/>
              </a:spcBef>
              <a:defRPr/>
            </a:pPr>
            <a:r>
              <a:rPr lang="en-US" sz="2400" dirty="0"/>
              <a:t>Monetary measures don’t tell the whole story, need to be supplemented by </a:t>
            </a:r>
            <a:r>
              <a:rPr lang="en-US" sz="2400" b="1" dirty="0">
                <a:solidFill>
                  <a:schemeClr val="accent1"/>
                </a:solidFill>
              </a:rPr>
              <a:t>physical measures</a:t>
            </a:r>
            <a:r>
              <a:rPr lang="en-US" sz="2400" dirty="0"/>
              <a:t>, which may be much more important in monitoring sustainability</a:t>
            </a:r>
          </a:p>
          <a:p>
            <a:pPr eaLnBrk="0" fontAlgn="base" hangingPunct="0">
              <a:lnSpc>
                <a:spcPct val="100000"/>
              </a:lnSpc>
              <a:spcBef>
                <a:spcPct val="0"/>
              </a:spcBef>
              <a:spcAft>
                <a:spcPct val="0"/>
              </a:spcAft>
              <a:buClr>
                <a:schemeClr val="tx1"/>
              </a:buClr>
              <a:defRPr/>
            </a:pPr>
            <a:endParaRPr lang="en-GB" altLang="nl-NL" sz="2400" dirty="0">
              <a:solidFill>
                <a:prstClr val="black"/>
              </a:solidFill>
              <a:cs typeface="Calibri" panose="020F0502020204030204" pitchFamily="34" charset="0"/>
            </a:endParaRPr>
          </a:p>
          <a:p>
            <a:pPr eaLnBrk="0" fontAlgn="base" hangingPunct="0">
              <a:lnSpc>
                <a:spcPct val="100000"/>
              </a:lnSpc>
              <a:spcBef>
                <a:spcPct val="0"/>
              </a:spcBef>
              <a:spcAft>
                <a:spcPct val="0"/>
              </a:spcAft>
              <a:buClr>
                <a:schemeClr val="tx1"/>
              </a:buClr>
              <a:defRPr/>
            </a:pPr>
            <a:endParaRPr lang="en-GB" altLang="nl-NL" dirty="0">
              <a:solidFill>
                <a:prstClr val="black"/>
              </a:solidFill>
              <a:cs typeface="Calibri" panose="020F0502020204030204" pitchFamily="34" charset="0"/>
            </a:endParaRPr>
          </a:p>
          <a:p>
            <a:pPr marL="457200" lvl="1" indent="0" eaLnBrk="0" fontAlgn="base" hangingPunct="0">
              <a:lnSpc>
                <a:spcPct val="100000"/>
              </a:lnSpc>
              <a:spcBef>
                <a:spcPct val="0"/>
              </a:spcBef>
              <a:spcAft>
                <a:spcPct val="0"/>
              </a:spcAft>
              <a:buClr>
                <a:schemeClr val="tx1"/>
              </a:buClr>
              <a:buNone/>
              <a:defRPr/>
            </a:pPr>
            <a:endParaRPr lang="en-GB" altLang="nl-NL" sz="2200" b="1" dirty="0">
              <a:solidFill>
                <a:srgbClr val="0070C0"/>
              </a:solidFill>
              <a:cs typeface="Calibri" panose="020F0502020204030204" pitchFamily="34" charset="0"/>
            </a:endParaRPr>
          </a:p>
          <a:p>
            <a:pPr marL="457200" lvl="1" indent="0" eaLnBrk="0" fontAlgn="base" hangingPunct="0">
              <a:lnSpc>
                <a:spcPct val="100000"/>
              </a:lnSpc>
              <a:spcBef>
                <a:spcPct val="0"/>
              </a:spcBef>
              <a:spcAft>
                <a:spcPct val="0"/>
              </a:spcAft>
              <a:buClr>
                <a:schemeClr val="tx1"/>
              </a:buClr>
              <a:buNone/>
              <a:defRPr/>
            </a:pPr>
            <a:r>
              <a:rPr lang="en-GB" altLang="nl-NL" sz="2200" b="1" dirty="0">
                <a:solidFill>
                  <a:srgbClr val="0070C0"/>
                </a:solidFill>
                <a:cs typeface="Calibri" panose="020F0502020204030204" pitchFamily="34" charset="0"/>
              </a:rPr>
              <a:t> </a:t>
            </a:r>
          </a:p>
        </p:txBody>
      </p:sp>
    </p:spTree>
    <p:extLst>
      <p:ext uri="{BB962C8B-B14F-4D97-AF65-F5344CB8AC3E}">
        <p14:creationId xmlns:p14="http://schemas.microsoft.com/office/powerpoint/2010/main" val="2808389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133A82-E2E1-9EED-9DBD-B4BAB1FC141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F8B5B2B-A0D3-98CF-07DA-36C15BECC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754DC-7159-2E2A-B0A3-894EE6721015}"/>
              </a:ext>
            </a:extLst>
          </p:cNvPr>
          <p:cNvSpPr>
            <a:spLocks noGrp="1"/>
          </p:cNvSpPr>
          <p:nvPr>
            <p:ph type="title"/>
          </p:nvPr>
        </p:nvSpPr>
        <p:spPr>
          <a:xfrm>
            <a:off x="225631" y="640080"/>
            <a:ext cx="3514264" cy="5613236"/>
          </a:xfrm>
        </p:spPr>
        <p:txBody>
          <a:bodyPr anchor="ctr">
            <a:normAutofit/>
          </a:bodyPr>
          <a:lstStyle/>
          <a:p>
            <a:r>
              <a:rPr lang="en-AU" dirty="0">
                <a:solidFill>
                  <a:srgbClr val="FFFFFF"/>
                </a:solidFill>
              </a:rPr>
              <a:t>Developing practical guidance</a:t>
            </a:r>
          </a:p>
        </p:txBody>
      </p:sp>
      <p:sp>
        <p:nvSpPr>
          <p:cNvPr id="6" name="Rectangle 1">
            <a:extLst>
              <a:ext uri="{FF2B5EF4-FFF2-40B4-BE49-F238E27FC236}">
                <a16:creationId xmlns:a16="http://schemas.microsoft.com/office/drawing/2014/main" id="{B51C1F4C-4A13-322D-3EF1-D8F1B3CD01C3}"/>
              </a:ext>
            </a:extLst>
          </p:cNvPr>
          <p:cNvSpPr txBox="1">
            <a:spLocks noGrp="1" noChangeArrowheads="1"/>
          </p:cNvSpPr>
          <p:nvPr>
            <p:ph idx="1"/>
          </p:nvPr>
        </p:nvSpPr>
        <p:spPr bwMode="auto">
          <a:xfrm>
            <a:off x="4295567" y="1184553"/>
            <a:ext cx="7481456" cy="568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200" dirty="0"/>
              <a:t>The compilation of natural capital estimates can be </a:t>
            </a:r>
            <a:r>
              <a:rPr lang="en-US" sz="2200" b="1" dirty="0">
                <a:solidFill>
                  <a:srgbClr val="4472C4"/>
                </a:solidFill>
              </a:rPr>
              <a:t>challenging</a:t>
            </a:r>
            <a:endParaRPr lang="en-US" sz="2200" dirty="0"/>
          </a:p>
          <a:p>
            <a:pPr>
              <a:lnSpc>
                <a:spcPct val="100000"/>
              </a:lnSpc>
              <a:defRPr/>
            </a:pPr>
            <a:r>
              <a:rPr lang="en-US" sz="2200" dirty="0"/>
              <a:t>An </a:t>
            </a:r>
            <a:r>
              <a:rPr lang="en-US" sz="2200" b="1" dirty="0">
                <a:solidFill>
                  <a:srgbClr val="4472C4"/>
                </a:solidFill>
              </a:rPr>
              <a:t>Expert Group on Natural Capital</a:t>
            </a:r>
            <a:r>
              <a:rPr lang="en-US" sz="2200" dirty="0"/>
              <a:t> was established in 2023 to develop practical guidance to assist countries in compiling the relevant estimates</a:t>
            </a:r>
          </a:p>
          <a:p>
            <a:pPr>
              <a:lnSpc>
                <a:spcPct val="100000"/>
              </a:lnSpc>
              <a:defRPr/>
            </a:pPr>
            <a:r>
              <a:rPr lang="en-US" sz="2200" dirty="0"/>
              <a:t>The group has been discussing </a:t>
            </a:r>
            <a:r>
              <a:rPr lang="en-US" sz="2200" b="1" dirty="0">
                <a:solidFill>
                  <a:srgbClr val="4472C4"/>
                </a:solidFill>
              </a:rPr>
              <a:t>data sources</a:t>
            </a:r>
            <a:r>
              <a:rPr lang="en-US" sz="2200" dirty="0"/>
              <a:t>, </a:t>
            </a:r>
            <a:r>
              <a:rPr lang="en-US" sz="2200" b="1" dirty="0">
                <a:solidFill>
                  <a:srgbClr val="4472C4"/>
                </a:solidFill>
              </a:rPr>
              <a:t>compilation techniques </a:t>
            </a:r>
            <a:r>
              <a:rPr lang="en-US" sz="2200" dirty="0"/>
              <a:t>and the use of </a:t>
            </a:r>
            <a:r>
              <a:rPr lang="en-US" sz="2200" b="1" dirty="0">
                <a:solidFill>
                  <a:srgbClr val="4472C4"/>
                </a:solidFill>
              </a:rPr>
              <a:t>specific assumptions</a:t>
            </a:r>
          </a:p>
          <a:p>
            <a:pPr>
              <a:lnSpc>
                <a:spcPct val="100000"/>
              </a:lnSpc>
              <a:defRPr/>
            </a:pPr>
            <a:r>
              <a:rPr lang="en-US" sz="2200" dirty="0"/>
              <a:t>The group consists of </a:t>
            </a:r>
            <a:r>
              <a:rPr lang="en-US" sz="2200" b="1" dirty="0">
                <a:solidFill>
                  <a:srgbClr val="4472C4"/>
                </a:solidFill>
              </a:rPr>
              <a:t>experts</a:t>
            </a:r>
            <a:r>
              <a:rPr lang="en-US" sz="2200" dirty="0"/>
              <a:t> from statistical offices and </a:t>
            </a:r>
            <a:r>
              <a:rPr lang="en-GB" sz="2200" dirty="0"/>
              <a:t>international organisations, covering </a:t>
            </a:r>
            <a:r>
              <a:rPr lang="en-US" sz="2200" dirty="0"/>
              <a:t>NA, GFS and SEEA</a:t>
            </a:r>
          </a:p>
          <a:p>
            <a:pPr>
              <a:lnSpc>
                <a:spcPct val="100000"/>
              </a:lnSpc>
              <a:defRPr/>
            </a:pPr>
            <a:r>
              <a:rPr lang="en-US" sz="2200" dirty="0"/>
              <a:t>The </a:t>
            </a:r>
            <a:r>
              <a:rPr lang="en-US" sz="2200" b="1" dirty="0">
                <a:solidFill>
                  <a:srgbClr val="4472C4"/>
                </a:solidFill>
              </a:rPr>
              <a:t>draft handbook </a:t>
            </a:r>
            <a:r>
              <a:rPr lang="en-US" sz="2200" dirty="0"/>
              <a:t>”Measuring natural capital in the national accounts: a compilation guide” will become available in 2025</a:t>
            </a:r>
          </a:p>
          <a:p>
            <a:pPr eaLnBrk="0" fontAlgn="base" hangingPunct="0">
              <a:lnSpc>
                <a:spcPct val="100000"/>
              </a:lnSpc>
              <a:spcBef>
                <a:spcPct val="0"/>
              </a:spcBef>
              <a:spcAft>
                <a:spcPct val="0"/>
              </a:spcAft>
              <a:buClr>
                <a:schemeClr val="tx1"/>
              </a:buClr>
              <a:defRPr/>
            </a:pPr>
            <a:endParaRPr lang="en-GB" altLang="nl-NL" sz="2200" dirty="0">
              <a:solidFill>
                <a:prstClr val="black"/>
              </a:solidFill>
              <a:cs typeface="Calibri" panose="020F0502020204030204" pitchFamily="34" charset="0"/>
            </a:endParaRPr>
          </a:p>
          <a:p>
            <a:pPr eaLnBrk="0" fontAlgn="base" hangingPunct="0">
              <a:lnSpc>
                <a:spcPct val="100000"/>
              </a:lnSpc>
              <a:spcBef>
                <a:spcPct val="0"/>
              </a:spcBef>
              <a:spcAft>
                <a:spcPct val="0"/>
              </a:spcAft>
              <a:buClr>
                <a:schemeClr val="tx1"/>
              </a:buClr>
              <a:defRPr/>
            </a:pPr>
            <a:endParaRPr lang="en-GB" altLang="nl-NL" sz="2200" dirty="0">
              <a:solidFill>
                <a:prstClr val="black"/>
              </a:solidFill>
              <a:cs typeface="Calibri" panose="020F0502020204030204" pitchFamily="34" charset="0"/>
            </a:endParaRPr>
          </a:p>
          <a:p>
            <a:pPr marL="457200" lvl="1" indent="0" eaLnBrk="0" fontAlgn="base" hangingPunct="0">
              <a:lnSpc>
                <a:spcPct val="100000"/>
              </a:lnSpc>
              <a:spcBef>
                <a:spcPct val="0"/>
              </a:spcBef>
              <a:spcAft>
                <a:spcPct val="0"/>
              </a:spcAft>
              <a:buClr>
                <a:schemeClr val="tx1"/>
              </a:buClr>
              <a:buNone/>
              <a:defRPr/>
            </a:pPr>
            <a:endParaRPr lang="en-GB" altLang="nl-NL" sz="2200" b="1" dirty="0">
              <a:solidFill>
                <a:srgbClr val="0070C0"/>
              </a:solidFill>
              <a:cs typeface="Calibri" panose="020F0502020204030204" pitchFamily="34" charset="0"/>
            </a:endParaRPr>
          </a:p>
          <a:p>
            <a:pPr marL="457200" lvl="1" indent="0" eaLnBrk="0" fontAlgn="base" hangingPunct="0">
              <a:lnSpc>
                <a:spcPct val="100000"/>
              </a:lnSpc>
              <a:spcBef>
                <a:spcPct val="0"/>
              </a:spcBef>
              <a:spcAft>
                <a:spcPct val="0"/>
              </a:spcAft>
              <a:buClr>
                <a:schemeClr val="tx1"/>
              </a:buClr>
              <a:buNone/>
              <a:defRPr/>
            </a:pPr>
            <a:r>
              <a:rPr lang="en-GB" altLang="nl-NL" sz="2200" b="1" dirty="0">
                <a:solidFill>
                  <a:srgbClr val="0070C0"/>
                </a:solidFill>
                <a:cs typeface="Calibri" panose="020F0502020204030204" pitchFamily="34" charset="0"/>
              </a:rPr>
              <a:t> </a:t>
            </a:r>
          </a:p>
        </p:txBody>
      </p:sp>
    </p:spTree>
    <p:extLst>
      <p:ext uri="{BB962C8B-B14F-4D97-AF65-F5344CB8AC3E}">
        <p14:creationId xmlns:p14="http://schemas.microsoft.com/office/powerpoint/2010/main" val="3299959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9616-8E40-104E-9E34-FEEA4D11C1F7}"/>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Accounting for well-being (within the integrated framework of national accounts)</a:t>
            </a:r>
          </a:p>
        </p:txBody>
      </p:sp>
      <p:sp>
        <p:nvSpPr>
          <p:cNvPr id="4" name="Content Placeholder 3">
            <a:extLst>
              <a:ext uri="{FF2B5EF4-FFF2-40B4-BE49-F238E27FC236}">
                <a16:creationId xmlns:a16="http://schemas.microsoft.com/office/drawing/2014/main" id="{F655D37C-77E1-D4C4-D9E4-672930E174CB}"/>
              </a:ext>
            </a:extLst>
          </p:cNvPr>
          <p:cNvSpPr>
            <a:spLocks noGrp="1"/>
          </p:cNvSpPr>
          <p:nvPr>
            <p:ph idx="1"/>
          </p:nvPr>
        </p:nvSpPr>
        <p:spPr>
          <a:xfrm>
            <a:off x="4393362" y="640080"/>
            <a:ext cx="6960438" cy="5536883"/>
          </a:xfrm>
        </p:spPr>
        <p:txBody>
          <a:bodyPr>
            <a:normAutofit fontScale="85000" lnSpcReduction="10000"/>
          </a:bodyPr>
          <a:lstStyle/>
          <a:p>
            <a:pPr marL="0" indent="0">
              <a:lnSpc>
                <a:spcPct val="110000"/>
              </a:lnSpc>
              <a:buNone/>
              <a:defRPr/>
            </a:pPr>
            <a:r>
              <a:rPr lang="en-GB" sz="2800" dirty="0"/>
              <a:t>Very valid recommendations made in the</a:t>
            </a:r>
            <a:r>
              <a:rPr lang="en-GB" sz="2800" dirty="0">
                <a:solidFill>
                  <a:schemeClr val="bg1">
                    <a:lumMod val="65000"/>
                  </a:schemeClr>
                </a:solidFill>
              </a:rPr>
              <a:t> </a:t>
            </a:r>
            <a:r>
              <a:rPr lang="en-GB" sz="2800" b="1" dirty="0">
                <a:solidFill>
                  <a:schemeClr val="accent1"/>
                </a:solidFill>
              </a:rPr>
              <a:t>Stiglitz-Sen-Fitoussi Report</a:t>
            </a:r>
            <a:r>
              <a:rPr lang="en-GB" sz="2800" dirty="0"/>
              <a:t>, in respect of macro-economic statistics, by putting people at the centre:</a:t>
            </a:r>
          </a:p>
          <a:p>
            <a:pPr marL="457200" indent="-457200">
              <a:lnSpc>
                <a:spcPct val="110000"/>
              </a:lnSpc>
              <a:buFont typeface="+mj-lt"/>
              <a:buAutoNum type="arabicPeriod"/>
              <a:defRPr/>
            </a:pPr>
            <a:r>
              <a:rPr lang="en-US" sz="2800" dirty="0"/>
              <a:t>When evaluating material well-being,</a:t>
            </a:r>
            <a:r>
              <a:rPr lang="en-US" sz="2800" dirty="0">
                <a:solidFill>
                  <a:schemeClr val="bg2">
                    <a:lumMod val="10000"/>
                  </a:schemeClr>
                </a:solidFill>
              </a:rPr>
              <a:t> </a:t>
            </a:r>
            <a:r>
              <a:rPr lang="en-US" sz="2800" b="1" dirty="0">
                <a:solidFill>
                  <a:schemeClr val="accent1"/>
                </a:solidFill>
              </a:rPr>
              <a:t>look at income and consumption</a:t>
            </a:r>
            <a:r>
              <a:rPr lang="en-US" sz="2800" dirty="0">
                <a:solidFill>
                  <a:schemeClr val="accent1"/>
                </a:solidFill>
              </a:rPr>
              <a:t> </a:t>
            </a:r>
            <a:r>
              <a:rPr lang="en-US" sz="2800" dirty="0"/>
              <a:t>rather than production</a:t>
            </a:r>
          </a:p>
          <a:p>
            <a:pPr marL="457200" indent="-457200">
              <a:lnSpc>
                <a:spcPct val="110000"/>
              </a:lnSpc>
              <a:buFont typeface="+mj-lt"/>
              <a:buAutoNum type="arabicPeriod"/>
              <a:defRPr/>
            </a:pPr>
            <a:r>
              <a:rPr lang="en-GB" sz="2800" dirty="0"/>
              <a:t>Emphasise the </a:t>
            </a:r>
            <a:r>
              <a:rPr lang="en-GB" sz="2800" b="1" dirty="0">
                <a:solidFill>
                  <a:schemeClr val="accent1"/>
                </a:solidFill>
              </a:rPr>
              <a:t>household perspective</a:t>
            </a:r>
          </a:p>
          <a:p>
            <a:pPr marL="457200" indent="-457200">
              <a:lnSpc>
                <a:spcPct val="110000"/>
              </a:lnSpc>
              <a:buFont typeface="+mj-lt"/>
              <a:buAutoNum type="arabicPeriod"/>
              <a:defRPr/>
            </a:pPr>
            <a:r>
              <a:rPr lang="en-US" sz="2800" dirty="0"/>
              <a:t>Consider</a:t>
            </a:r>
            <a:r>
              <a:rPr lang="en-US" sz="2800" dirty="0">
                <a:solidFill>
                  <a:schemeClr val="bg2">
                    <a:lumMod val="10000"/>
                  </a:schemeClr>
                </a:solidFill>
              </a:rPr>
              <a:t> </a:t>
            </a:r>
            <a:r>
              <a:rPr lang="en-US" sz="2800" b="1" dirty="0">
                <a:solidFill>
                  <a:schemeClr val="accent1"/>
                </a:solidFill>
              </a:rPr>
              <a:t>income and consumption jointly with wealth</a:t>
            </a:r>
          </a:p>
          <a:p>
            <a:pPr marL="457200" indent="-457200">
              <a:lnSpc>
                <a:spcPct val="110000"/>
              </a:lnSpc>
              <a:buFont typeface="+mj-lt"/>
              <a:buAutoNum type="arabicPeriod"/>
              <a:defRPr/>
            </a:pPr>
            <a:r>
              <a:rPr lang="en-US" sz="2800" dirty="0"/>
              <a:t>Give more prominence to the </a:t>
            </a:r>
            <a:r>
              <a:rPr lang="en-US" sz="2800" b="1" dirty="0">
                <a:solidFill>
                  <a:schemeClr val="accent1"/>
                </a:solidFill>
              </a:rPr>
              <a:t>distribution of income, consumption and wealth</a:t>
            </a:r>
          </a:p>
          <a:p>
            <a:pPr marL="457200" indent="-457200">
              <a:lnSpc>
                <a:spcPct val="110000"/>
              </a:lnSpc>
              <a:buFont typeface="+mj-lt"/>
              <a:buAutoNum type="arabicPeriod"/>
              <a:defRPr/>
            </a:pPr>
            <a:r>
              <a:rPr lang="en-US" sz="2800" dirty="0">
                <a:solidFill>
                  <a:schemeClr val="bg1">
                    <a:lumMod val="65000"/>
                  </a:schemeClr>
                </a:solidFill>
              </a:rPr>
              <a:t>Broaden income measures to non-market activities</a:t>
            </a:r>
            <a:endParaRPr lang="en-AU" dirty="0"/>
          </a:p>
        </p:txBody>
      </p:sp>
    </p:spTree>
    <p:extLst>
      <p:ext uri="{BB962C8B-B14F-4D97-AF65-F5344CB8AC3E}">
        <p14:creationId xmlns:p14="http://schemas.microsoft.com/office/powerpoint/2010/main" val="2792616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E2EAF-04CB-8A12-6E3D-63EC4BF996A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6DC915D-F61C-5CEA-D4EF-D0435A338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29E6AC-C526-FBAE-3BB8-71041D06902B}"/>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Accounting for well-being (within the integrated framework of national accounts)</a:t>
            </a:r>
          </a:p>
        </p:txBody>
      </p:sp>
      <p:sp>
        <p:nvSpPr>
          <p:cNvPr id="4" name="Content Placeholder 3">
            <a:extLst>
              <a:ext uri="{FF2B5EF4-FFF2-40B4-BE49-F238E27FC236}">
                <a16:creationId xmlns:a16="http://schemas.microsoft.com/office/drawing/2014/main" id="{476F8999-27B7-31FE-7410-9AA64A738B30}"/>
              </a:ext>
            </a:extLst>
          </p:cNvPr>
          <p:cNvSpPr>
            <a:spLocks noGrp="1"/>
          </p:cNvSpPr>
          <p:nvPr>
            <p:ph idx="1"/>
          </p:nvPr>
        </p:nvSpPr>
        <p:spPr>
          <a:xfrm>
            <a:off x="4393362" y="640080"/>
            <a:ext cx="6960438" cy="5536883"/>
          </a:xfrm>
        </p:spPr>
        <p:txBody>
          <a:bodyPr>
            <a:normAutofit/>
          </a:bodyPr>
          <a:lstStyle/>
          <a:p>
            <a:pPr>
              <a:lnSpc>
                <a:spcPct val="100000"/>
              </a:lnSpc>
              <a:defRPr/>
            </a:pPr>
            <a:r>
              <a:rPr lang="en-US" sz="2400" dirty="0"/>
              <a:t>More prominent use and dissemination of available </a:t>
            </a:r>
            <a:r>
              <a:rPr lang="en-US" sz="2400" b="1" dirty="0">
                <a:solidFill>
                  <a:schemeClr val="accent1"/>
                </a:solidFill>
              </a:rPr>
              <a:t>indicators for the household sector</a:t>
            </a:r>
            <a:r>
              <a:rPr lang="en-US" sz="2400" dirty="0"/>
              <a:t>: household (adjusted) disposable income, household final consumption, household wealth, etc.</a:t>
            </a:r>
          </a:p>
          <a:p>
            <a:pPr marR="0" lvl="0" algn="l" defTabSz="914400" rtl="0" eaLnBrk="0" fontAlgn="base" latinLnBrk="0" hangingPunct="0">
              <a:lnSpc>
                <a:spcPct val="100000"/>
              </a:lnSpc>
              <a:spcBef>
                <a:spcPct val="0"/>
              </a:spcBef>
              <a:spcAft>
                <a:spcPct val="0"/>
              </a:spcAft>
              <a:buClr>
                <a:schemeClr val="tx1"/>
              </a:buClr>
              <a:buSzTx/>
              <a:tabLst/>
              <a:defRPr/>
            </a:pPr>
            <a:endParaRPr lang="en-US" sz="2400" dirty="0"/>
          </a:p>
          <a:p>
            <a:pPr marR="0" lvl="0" algn="l" defTabSz="914400" rtl="0" eaLnBrk="0" fontAlgn="base" latinLnBrk="0" hangingPunct="0">
              <a:lnSpc>
                <a:spcPct val="100000"/>
              </a:lnSpc>
              <a:spcBef>
                <a:spcPct val="0"/>
              </a:spcBef>
              <a:spcAft>
                <a:spcPct val="0"/>
              </a:spcAft>
              <a:buClr>
                <a:schemeClr val="tx1"/>
              </a:buClr>
              <a:buSzTx/>
              <a:tabLst/>
              <a:defRPr/>
            </a:pPr>
            <a:r>
              <a:rPr lang="en-GB" sz="2400" dirty="0"/>
              <a:t>Integrate </a:t>
            </a:r>
            <a:r>
              <a:rPr lang="en-GB" sz="2400" b="1" dirty="0">
                <a:solidFill>
                  <a:schemeClr val="accent1"/>
                </a:solidFill>
              </a:rPr>
              <a:t>distributional information </a:t>
            </a:r>
            <a:r>
              <a:rPr lang="en-GB" sz="2400" dirty="0"/>
              <a:t>for income, consumption, saving and wealth of households </a:t>
            </a:r>
            <a:r>
              <a:rPr lang="en-GB" altLang="nl-NL" sz="2400" dirty="0">
                <a:solidFill>
                  <a:prstClr val="black"/>
                </a:solidFill>
                <a:ea typeface="Calibri" panose="020F0502020204030204" pitchFamily="34" charset="0"/>
                <a:cs typeface="Calibri" panose="020F0502020204030204" pitchFamily="34" charset="0"/>
              </a:rPr>
              <a:t>=&gt; </a:t>
            </a: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standard breakdown of households by </a:t>
            </a:r>
            <a:r>
              <a:rPr lang="en-GB" altLang="nl-NL" sz="2400" b="1" dirty="0">
                <a:solidFill>
                  <a:srgbClr val="0070C0"/>
                </a:solidFill>
                <a:cs typeface="Calibri" panose="020F0502020204030204" pitchFamily="34" charset="0"/>
              </a:rPr>
              <a:t>income and wealth decile </a:t>
            </a:r>
          </a:p>
          <a:p>
            <a:pPr eaLnBrk="0" fontAlgn="base" hangingPunct="0">
              <a:lnSpc>
                <a:spcPct val="100000"/>
              </a:lnSpc>
              <a:spcBef>
                <a:spcPct val="0"/>
              </a:spcBef>
              <a:spcAft>
                <a:spcPct val="0"/>
              </a:spcAft>
              <a:buClr>
                <a:schemeClr val="tx1"/>
              </a:buClr>
              <a:buSzPct val="65000"/>
              <a:defRPr/>
            </a:pPr>
            <a:endPar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buClr>
                <a:schemeClr val="tx1"/>
              </a:buClr>
              <a:buSzPct val="65000"/>
              <a:defRPr/>
            </a:pP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More detailed </a:t>
            </a:r>
            <a:r>
              <a:rPr lang="en-GB" altLang="nl-NL" sz="2400" b="1" dirty="0">
                <a:solidFill>
                  <a:srgbClr val="0070C0"/>
                </a:solidFill>
                <a:cs typeface="Calibri" panose="020F0502020204030204" pitchFamily="34" charset="0"/>
              </a:rPr>
              <a:t>labour market tables</a:t>
            </a:r>
          </a:p>
          <a:p>
            <a:pPr>
              <a:lnSpc>
                <a:spcPct val="100000"/>
              </a:lnSpc>
              <a:defRPr/>
            </a:pPr>
            <a:endParaRPr lang="en-US" sz="2400" dirty="0"/>
          </a:p>
          <a:p>
            <a:pPr>
              <a:lnSpc>
                <a:spcPct val="100000"/>
              </a:lnSpc>
              <a:defRPr/>
            </a:pPr>
            <a:r>
              <a:rPr lang="en-US" sz="2400" dirty="0"/>
              <a:t>But also: put more emphasis on </a:t>
            </a:r>
            <a:r>
              <a:rPr lang="en-US" sz="2400" b="1" dirty="0">
                <a:solidFill>
                  <a:schemeClr val="accent1"/>
                </a:solidFill>
              </a:rPr>
              <a:t>net measures, adjusted for depreciation and depletion</a:t>
            </a:r>
            <a:endParaRPr lang="en-GB" altLang="nl-NL" sz="2400" b="1" dirty="0">
              <a:solidFill>
                <a:srgbClr val="0070C0"/>
              </a:solidFill>
              <a:cs typeface="Calibri" panose="020F0502020204030204" pitchFamily="34" charset="0"/>
            </a:endParaRPr>
          </a:p>
          <a:p>
            <a:pPr marR="0" lvl="0" algn="l" defTabSz="914400" rtl="0" eaLnBrk="0" fontAlgn="base" latinLnBrk="0" hangingPunct="0">
              <a:lnSpc>
                <a:spcPct val="100000"/>
              </a:lnSpc>
              <a:spcBef>
                <a:spcPct val="0"/>
              </a:spcBef>
              <a:spcAft>
                <a:spcPct val="0"/>
              </a:spcAft>
              <a:buClr>
                <a:schemeClr val="tx1"/>
              </a:buClr>
              <a:buSzTx/>
              <a:tabLst/>
              <a:defRPr/>
            </a:pPr>
            <a:endPar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1107050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9A468-D420-D58D-66CF-58BCE92D62C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1633313-E547-EBF1-722C-36BB7399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82243-750A-541B-62B0-A75E67E1DD14}"/>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Accounting for well-being (beyond the integrated framework of national accounts)</a:t>
            </a:r>
          </a:p>
        </p:txBody>
      </p:sp>
      <p:sp>
        <p:nvSpPr>
          <p:cNvPr id="4" name="Content Placeholder 3">
            <a:extLst>
              <a:ext uri="{FF2B5EF4-FFF2-40B4-BE49-F238E27FC236}">
                <a16:creationId xmlns:a16="http://schemas.microsoft.com/office/drawing/2014/main" id="{A5BE59A5-1E2F-12B9-B5ED-2CB76DC124BF}"/>
              </a:ext>
            </a:extLst>
          </p:cNvPr>
          <p:cNvSpPr>
            <a:spLocks noGrp="1"/>
          </p:cNvSpPr>
          <p:nvPr>
            <p:ph idx="1"/>
          </p:nvPr>
        </p:nvSpPr>
        <p:spPr>
          <a:xfrm>
            <a:off x="4393362" y="314960"/>
            <a:ext cx="6960438" cy="6177280"/>
          </a:xfrm>
        </p:spPr>
        <p:txBody>
          <a:bodyPr>
            <a:normAutofit fontScale="92500"/>
          </a:bodyPr>
          <a:lstStyle/>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6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Introducing </a:t>
            </a:r>
            <a:r>
              <a:rPr lang="en-GB" altLang="nl-NL" sz="2600" b="1" dirty="0">
                <a:solidFill>
                  <a:srgbClr val="0070C0"/>
                </a:solidFill>
                <a:cs typeface="Calibri" panose="020F0502020204030204" pitchFamily="34" charset="0"/>
              </a:rPr>
              <a:t>other breakdowns of households </a:t>
            </a:r>
            <a:r>
              <a:rPr kumimoji="0" lang="en-GB" altLang="nl-NL" sz="26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(e.g., household composition, main source of income) are put forward as supplementary items</a:t>
            </a:r>
          </a:p>
          <a:p>
            <a:pPr marR="0" lvl="0" algn="l" defTabSz="914400" rtl="0" eaLnBrk="0" fontAlgn="base" latinLnBrk="0" hangingPunct="0">
              <a:lnSpc>
                <a:spcPct val="100000"/>
              </a:lnSpc>
              <a:spcBef>
                <a:spcPct val="0"/>
              </a:spcBef>
              <a:spcAft>
                <a:spcPct val="0"/>
              </a:spcAft>
              <a:buClr>
                <a:schemeClr val="tx1"/>
              </a:buClr>
              <a:buSzTx/>
              <a:tabLst/>
              <a:defRPr/>
            </a:pPr>
            <a:endParaRPr kumimoji="0" lang="en-GB" altLang="nl-NL" sz="26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chemeClr val="tx1"/>
              </a:buClr>
              <a:buSzTx/>
              <a:tabLst/>
              <a:defRPr/>
            </a:pPr>
            <a:r>
              <a:rPr kumimoji="0" lang="en-GB" altLang="nl-NL" sz="26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 </a:t>
            </a:r>
            <a:r>
              <a:rPr lang="en-GB" altLang="nl-NL" sz="2600" dirty="0">
                <a:solidFill>
                  <a:prstClr val="black"/>
                </a:solidFill>
                <a:ea typeface="Calibri" panose="020F0502020204030204" pitchFamily="34" charset="0"/>
                <a:cs typeface="Calibri" panose="020F0502020204030204" pitchFamily="34" charset="0"/>
              </a:rPr>
              <a:t>broader set of accounts, with the p</a:t>
            </a:r>
            <a:r>
              <a:rPr lang="en-GB" sz="2600" dirty="0"/>
              <a:t>rimary objective of establishing a </a:t>
            </a:r>
            <a:r>
              <a:rPr lang="en-GB" sz="2600" b="1" dirty="0">
                <a:solidFill>
                  <a:schemeClr val="accent1"/>
                </a:solidFill>
              </a:rPr>
              <a:t>system of interconnected thematic and extended accounts</a:t>
            </a:r>
            <a:r>
              <a:rPr lang="en-GB" sz="2600" dirty="0"/>
              <a:t>, addressing certain aspects of well-being (and sustainability) </a:t>
            </a:r>
          </a:p>
          <a:p>
            <a:pPr>
              <a:defRPr/>
            </a:pPr>
            <a:r>
              <a:rPr lang="en-GB" sz="2600" b="1" dirty="0">
                <a:solidFill>
                  <a:schemeClr val="accent1"/>
                </a:solidFill>
              </a:rPr>
              <a:t>Pragmatic approach</a:t>
            </a:r>
            <a:r>
              <a:rPr lang="en-GB" sz="2600" dirty="0"/>
              <a:t>, based on existing international standards and guidance:</a:t>
            </a:r>
          </a:p>
          <a:p>
            <a:pPr lvl="1">
              <a:defRPr/>
            </a:pPr>
            <a:r>
              <a:rPr lang="en-GB" b="1" dirty="0">
                <a:solidFill>
                  <a:schemeClr val="accent1"/>
                </a:solidFill>
              </a:rPr>
              <a:t>Unpaid household activities</a:t>
            </a:r>
            <a:r>
              <a:rPr lang="en-GB" dirty="0"/>
              <a:t>: contribution of unpaid household work to GDP and economic well-being</a:t>
            </a:r>
          </a:p>
          <a:p>
            <a:pPr lvl="1">
              <a:defRPr/>
            </a:pPr>
            <a:r>
              <a:rPr lang="en-GB" b="1" dirty="0">
                <a:solidFill>
                  <a:schemeClr val="accent1"/>
                </a:solidFill>
              </a:rPr>
              <a:t>Education and training (and human capital)</a:t>
            </a:r>
            <a:r>
              <a:rPr lang="en-GB" dirty="0"/>
              <a:t>: more details on labour inputs, the role of education, and the measurement of human capital </a:t>
            </a:r>
          </a:p>
          <a:p>
            <a:pPr lvl="1">
              <a:defRPr/>
            </a:pPr>
            <a:r>
              <a:rPr lang="en-GB" b="1" dirty="0">
                <a:solidFill>
                  <a:schemeClr val="accent1"/>
                </a:solidFill>
              </a:rPr>
              <a:t>Health and social conditions</a:t>
            </a:r>
            <a:r>
              <a:rPr lang="en-GB" dirty="0"/>
              <a:t>: more details on health outputs, including inputs for production</a:t>
            </a:r>
          </a:p>
          <a:p>
            <a:pPr marR="0" lvl="0" algn="l" defTabSz="914400" rtl="0" eaLnBrk="0" fontAlgn="base" latinLnBrk="0" hangingPunct="0">
              <a:lnSpc>
                <a:spcPct val="100000"/>
              </a:lnSpc>
              <a:spcBef>
                <a:spcPct val="0"/>
              </a:spcBef>
              <a:spcAft>
                <a:spcPct val="0"/>
              </a:spcAft>
              <a:buClr>
                <a:schemeClr val="tx1"/>
              </a:buClr>
              <a:buSzTx/>
              <a:tabLst/>
              <a:defRPr/>
            </a:pPr>
            <a:endPar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2972549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defRPr/>
            </a:pPr>
            <a:r>
              <a:rPr lang="en-GB" altLang="en-US" sz="4000" b="1" dirty="0">
                <a:solidFill>
                  <a:schemeClr val="accent1"/>
                </a:solidFill>
                <a:latin typeface="+mn-lt"/>
              </a:rPr>
              <a:t>GDP growth versus real household adjusted disposable income</a:t>
            </a:r>
          </a:p>
        </p:txBody>
      </p:sp>
      <p:pic>
        <p:nvPicPr>
          <p:cNvPr id="5" name="Content Placeholder 4"/>
          <p:cNvPicPr>
            <a:picLocks noGrp="1"/>
          </p:cNvPicPr>
          <p:nvPr>
            <p:ph idx="1"/>
          </p:nvPr>
        </p:nvPicPr>
        <p:blipFill>
          <a:blip r:embed="rId3"/>
          <a:stretch>
            <a:fillRect/>
          </a:stretch>
        </p:blipFill>
        <p:spPr>
          <a:xfrm>
            <a:off x="2068652" y="1795960"/>
            <a:ext cx="7776864" cy="4912905"/>
          </a:xfrm>
          <a:prstGeom prst="rect">
            <a:avLst/>
          </a:prstGeom>
        </p:spPr>
      </p:pic>
    </p:spTree>
    <p:extLst>
      <p:ext uri="{BB962C8B-B14F-4D97-AF65-F5344CB8AC3E}">
        <p14:creationId xmlns:p14="http://schemas.microsoft.com/office/powerpoint/2010/main" val="419466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33574-25D4-4853-BFA6-18232742DD5E}"/>
              </a:ext>
            </a:extLst>
          </p:cNvPr>
          <p:cNvSpPr/>
          <p:nvPr/>
        </p:nvSpPr>
        <p:spPr>
          <a:xfrm>
            <a:off x="559421" y="338647"/>
            <a:ext cx="6354335" cy="836341"/>
          </a:xfrm>
          <a:prstGeom prst="rect">
            <a:avLst/>
          </a:prstGeom>
        </p:spPr>
        <p:txBody>
          <a:bodyPr vert="horz" lIns="91440" tIns="45720" rIns="91440" bIns="45720" rtlCol="0" anchor="ctr" anchorCtr="0">
            <a:normAutofit/>
          </a:bodyPr>
          <a:lstStyle/>
          <a:p>
            <a:pPr>
              <a:lnSpc>
                <a:spcPct val="90000"/>
              </a:lnSpc>
              <a:spcBef>
                <a:spcPct val="0"/>
              </a:spcBef>
              <a:spcAft>
                <a:spcPts val="600"/>
              </a:spcAft>
            </a:pPr>
            <a:r>
              <a:rPr lang="en-US" sz="3600" b="1" kern="1200" dirty="0">
                <a:solidFill>
                  <a:schemeClr val="accent1"/>
                </a:solidFill>
                <a:ea typeface="+mj-ea"/>
                <a:cs typeface="+mj-cs"/>
              </a:rPr>
              <a:t>Guidance notes – Digitalization</a:t>
            </a:r>
          </a:p>
        </p:txBody>
      </p:sp>
      <p:sp>
        <p:nvSpPr>
          <p:cNvPr id="4" name="Rectangle 3">
            <a:extLst>
              <a:ext uri="{FF2B5EF4-FFF2-40B4-BE49-F238E27FC236}">
                <a16:creationId xmlns:a16="http://schemas.microsoft.com/office/drawing/2014/main" id="{B27C7DE9-1EF4-469C-B8C1-29DAFE050806}"/>
              </a:ext>
            </a:extLst>
          </p:cNvPr>
          <p:cNvSpPr/>
          <p:nvPr/>
        </p:nvSpPr>
        <p:spPr>
          <a:xfrm>
            <a:off x="559420" y="1174988"/>
            <a:ext cx="5919439" cy="5850279"/>
          </a:xfrm>
          <a:prstGeom prst="rect">
            <a:avLst/>
          </a:prstGeom>
        </p:spPr>
        <p:txBody>
          <a:bodyPr vert="horz" lIns="91440" tIns="45720" rIns="91440" bIns="45720" rtlCol="0">
            <a:normAutofit fontScale="32500" lnSpcReduction="20000"/>
          </a:bodyPr>
          <a:lstStyle/>
          <a:p>
            <a:pPr marL="342900" lvl="2" indent="-228600">
              <a:lnSpc>
                <a:spcPct val="120000"/>
              </a:lnSpc>
              <a:spcAft>
                <a:spcPts val="600"/>
              </a:spcAft>
              <a:buFont typeface="Arial" panose="020B0604020202020204" pitchFamily="34" charset="0"/>
              <a:buChar char="•"/>
            </a:pPr>
            <a:r>
              <a:rPr lang="en-US" altLang="en-US" sz="6200" dirty="0"/>
              <a:t>DZ.1: Price and volume measurement of goods and services affected by digitalization</a:t>
            </a:r>
          </a:p>
          <a:p>
            <a:pPr marL="342900" lvl="2" indent="-228600">
              <a:lnSpc>
                <a:spcPct val="120000"/>
              </a:lnSpc>
              <a:spcAft>
                <a:spcPts val="600"/>
              </a:spcAft>
              <a:buFont typeface="Arial" panose="020B0604020202020204" pitchFamily="34" charset="0"/>
              <a:buChar char="•"/>
            </a:pPr>
            <a:r>
              <a:rPr lang="en-US" altLang="en-US" sz="6200" dirty="0"/>
              <a:t>DZ.2: Crypto assets (combined with GN F.18)</a:t>
            </a:r>
          </a:p>
          <a:p>
            <a:pPr marL="342900" lvl="2" indent="-228600">
              <a:lnSpc>
                <a:spcPct val="120000"/>
              </a:lnSpc>
              <a:spcAft>
                <a:spcPts val="600"/>
              </a:spcAft>
              <a:buFont typeface="Arial" panose="020B0604020202020204" pitchFamily="34" charset="0"/>
              <a:buChar char="•"/>
            </a:pPr>
            <a:r>
              <a:rPr lang="en-US" altLang="en-US" sz="6200" dirty="0"/>
              <a:t>DZ.3: Clarifications to the existing SNA treatment of “free” products</a:t>
            </a:r>
          </a:p>
          <a:p>
            <a:pPr marL="342900" lvl="2" indent="-228600">
              <a:lnSpc>
                <a:spcPct val="120000"/>
              </a:lnSpc>
              <a:spcAft>
                <a:spcPts val="600"/>
              </a:spcAft>
              <a:buFont typeface="Arial" panose="020B0604020202020204" pitchFamily="34" charset="0"/>
              <a:buChar char="•"/>
            </a:pPr>
            <a:r>
              <a:rPr lang="en-US" altLang="en-US" sz="6200" dirty="0"/>
              <a:t>DZ.4: Recording and valuing “free” products in         an SNA satellite account</a:t>
            </a:r>
          </a:p>
          <a:p>
            <a:pPr marL="342900" lvl="2" indent="-228600">
              <a:lnSpc>
                <a:spcPct val="120000"/>
              </a:lnSpc>
              <a:spcAft>
                <a:spcPts val="600"/>
              </a:spcAft>
              <a:buFont typeface="Arial" panose="020B0604020202020204" pitchFamily="34" charset="0"/>
              <a:buChar char="•"/>
            </a:pPr>
            <a:r>
              <a:rPr lang="en-US" altLang="en-US" sz="6200" dirty="0"/>
              <a:t>DZ.5: Digital supply and use tables</a:t>
            </a:r>
          </a:p>
          <a:p>
            <a:pPr marL="342900" lvl="2" indent="-228600">
              <a:lnSpc>
                <a:spcPct val="120000"/>
              </a:lnSpc>
              <a:spcAft>
                <a:spcPts val="600"/>
              </a:spcAft>
              <a:buFont typeface="Arial" panose="020B0604020202020204" pitchFamily="34" charset="0"/>
              <a:buChar char="•"/>
            </a:pPr>
            <a:r>
              <a:rPr lang="en-US" altLang="en-US" sz="6200" dirty="0"/>
              <a:t>DZ.6: Recording of data in the national accounts</a:t>
            </a:r>
          </a:p>
          <a:p>
            <a:pPr marL="342900" lvl="2" indent="-228600">
              <a:lnSpc>
                <a:spcPct val="120000"/>
              </a:lnSpc>
              <a:spcAft>
                <a:spcPts val="600"/>
              </a:spcAft>
              <a:buFont typeface="Arial" panose="020B0604020202020204" pitchFamily="34" charset="0"/>
              <a:buChar char="•"/>
            </a:pPr>
            <a:r>
              <a:rPr lang="en-US" altLang="en-US" sz="6200" dirty="0"/>
              <a:t>DZ.7: Artificial Intelligence</a:t>
            </a:r>
          </a:p>
          <a:p>
            <a:pPr marL="342900" lvl="2" indent="-228600">
              <a:lnSpc>
                <a:spcPct val="120000"/>
              </a:lnSpc>
              <a:spcAft>
                <a:spcPts val="600"/>
              </a:spcAft>
              <a:buFont typeface="Arial" panose="020B0604020202020204" pitchFamily="34" charset="0"/>
              <a:buChar char="•"/>
            </a:pPr>
            <a:r>
              <a:rPr lang="en-US" altLang="en-US" sz="6200" dirty="0"/>
              <a:t>DZ.8: Cloud computing</a:t>
            </a:r>
          </a:p>
          <a:p>
            <a:pPr marL="342900" lvl="2" indent="-228600">
              <a:lnSpc>
                <a:spcPct val="120000"/>
              </a:lnSpc>
              <a:spcAft>
                <a:spcPts val="600"/>
              </a:spcAft>
              <a:buFont typeface="Arial" panose="020B0604020202020204" pitchFamily="34" charset="0"/>
              <a:buChar char="•"/>
            </a:pPr>
            <a:r>
              <a:rPr lang="en-US" altLang="en-US" sz="6200" dirty="0"/>
              <a:t>DZ.9: Digital intermediary platforms</a:t>
            </a:r>
          </a:p>
          <a:p>
            <a:pPr marL="342900" lvl="2" indent="-228600">
              <a:lnSpc>
                <a:spcPct val="120000"/>
              </a:lnSpc>
              <a:spcAft>
                <a:spcPts val="600"/>
              </a:spcAft>
              <a:buFont typeface="Arial" panose="020B0604020202020204" pitchFamily="34" charset="0"/>
              <a:buChar char="•"/>
            </a:pPr>
            <a:r>
              <a:rPr lang="en-US" altLang="en-US" sz="6200" dirty="0"/>
              <a:t>DZ.10: Non-fungible tokens</a:t>
            </a:r>
            <a:endParaRPr lang="en-US" altLang="en-US" sz="6200" dirty="0">
              <a:solidFill>
                <a:srgbClr val="FF0000"/>
              </a:solidFill>
            </a:endParaRPr>
          </a:p>
          <a:p>
            <a:pPr marL="342900" lvl="2" indent="-228600">
              <a:lnSpc>
                <a:spcPct val="90000"/>
              </a:lnSpc>
              <a:spcAft>
                <a:spcPts val="600"/>
              </a:spcAft>
              <a:buFont typeface="Arial" panose="020B0604020202020204" pitchFamily="34" charset="0"/>
              <a:buChar char="•"/>
            </a:pPr>
            <a:endParaRPr lang="en-US" altLang="en-US" sz="1100" dirty="0"/>
          </a:p>
        </p:txBody>
      </p:sp>
      <p:pic>
        <p:nvPicPr>
          <p:cNvPr id="8" name="Picture 2">
            <a:extLst>
              <a:ext uri="{FF2B5EF4-FFF2-40B4-BE49-F238E27FC236}">
                <a16:creationId xmlns:a16="http://schemas.microsoft.com/office/drawing/2014/main" id="{D5EE06B5-FD5B-07BE-FF4A-2FDEEA2D8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95" r="16991" b="-1"/>
          <a:stretch/>
        </p:blipFill>
        <p:spPr bwMode="auto">
          <a:xfrm>
            <a:off x="5720576" y="-11154"/>
            <a:ext cx="3545392"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2F601098-BB02-6850-816B-0C6156478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5" r="41775" b="3"/>
          <a:stretch/>
        </p:blipFill>
        <p:spPr bwMode="auto">
          <a:xfrm>
            <a:off x="9333571" y="-3"/>
            <a:ext cx="2858432" cy="36943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AA0BFA8F-39B8-EFCD-1BEF-41D2F6CA1E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495" b="1"/>
          <a:stretch/>
        </p:blipFill>
        <p:spPr bwMode="auto">
          <a:xfrm>
            <a:off x="5720400" y="3814111"/>
            <a:ext cx="354539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AD120A1F-0E19-DADE-813B-D03231C17A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2269" b="-1"/>
          <a:stretch/>
        </p:blipFill>
        <p:spPr bwMode="auto">
          <a:xfrm>
            <a:off x="9333568" y="3802960"/>
            <a:ext cx="2858432" cy="30550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3559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E2EAF-04CB-8A12-6E3D-63EC4BF996A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6DC915D-F61C-5CEA-D4EF-D0435A338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29E6AC-C526-FBAE-3BB8-71041D06902B}"/>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Distributional national accounts</a:t>
            </a:r>
          </a:p>
        </p:txBody>
      </p:sp>
      <p:sp>
        <p:nvSpPr>
          <p:cNvPr id="4" name="Content Placeholder 3">
            <a:extLst>
              <a:ext uri="{FF2B5EF4-FFF2-40B4-BE49-F238E27FC236}">
                <a16:creationId xmlns:a16="http://schemas.microsoft.com/office/drawing/2014/main" id="{476F8999-27B7-31FE-7410-9AA64A738B30}"/>
              </a:ext>
            </a:extLst>
          </p:cNvPr>
          <p:cNvSpPr>
            <a:spLocks noGrp="1"/>
          </p:cNvSpPr>
          <p:nvPr>
            <p:ph idx="1"/>
          </p:nvPr>
        </p:nvSpPr>
        <p:spPr>
          <a:xfrm>
            <a:off x="4393362" y="212164"/>
            <a:ext cx="7108356" cy="6217920"/>
          </a:xfrm>
        </p:spPr>
        <p:txBody>
          <a:bodyPr>
            <a:normAutofit/>
          </a:bodyPr>
          <a:lstStyle/>
          <a:p>
            <a:pPr>
              <a:lnSpc>
                <a:spcPct val="100000"/>
              </a:lnSpc>
              <a:defRPr/>
            </a:pPr>
            <a:r>
              <a:rPr lang="en-US" sz="2200" dirty="0"/>
              <a:t>Development of results for the </a:t>
            </a:r>
            <a:r>
              <a:rPr lang="en-US" sz="2200" b="1" dirty="0">
                <a:solidFill>
                  <a:srgbClr val="4472C4"/>
                </a:solidFill>
              </a:rPr>
              <a:t>complete sequence</a:t>
            </a:r>
            <a:r>
              <a:rPr lang="en-US" sz="2200" dirty="0"/>
              <a:t> </a:t>
            </a:r>
            <a:r>
              <a:rPr lang="en-US" sz="2200" b="1" dirty="0">
                <a:solidFill>
                  <a:srgbClr val="4472C4"/>
                </a:solidFill>
              </a:rPr>
              <a:t>of accounts</a:t>
            </a:r>
            <a:r>
              <a:rPr lang="en-US" sz="2200" dirty="0"/>
              <a:t>, capturing income, consumption and wealth</a:t>
            </a:r>
          </a:p>
          <a:p>
            <a:pPr>
              <a:lnSpc>
                <a:spcPct val="100000"/>
              </a:lnSpc>
              <a:defRPr/>
            </a:pPr>
            <a:r>
              <a:rPr lang="en-US" sz="2200" b="1" dirty="0">
                <a:solidFill>
                  <a:srgbClr val="4472C4"/>
                </a:solidFill>
              </a:rPr>
              <a:t>Unit of analysis</a:t>
            </a:r>
            <a:r>
              <a:rPr lang="en-US" sz="2200" dirty="0"/>
              <a:t> is the household</a:t>
            </a:r>
          </a:p>
          <a:p>
            <a:pPr>
              <a:lnSpc>
                <a:spcPct val="100000"/>
              </a:lnSpc>
              <a:defRPr/>
            </a:pPr>
            <a:r>
              <a:rPr lang="en-US" sz="2200" dirty="0"/>
              <a:t>Focus is on </a:t>
            </a:r>
            <a:r>
              <a:rPr lang="en-US" sz="2200" b="1" dirty="0">
                <a:solidFill>
                  <a:srgbClr val="4472C4"/>
                </a:solidFill>
              </a:rPr>
              <a:t>private households</a:t>
            </a:r>
            <a:r>
              <a:rPr lang="en-US" sz="2200" dirty="0"/>
              <a:t>, as institutional households (e.g., people living in prison, boarding schools, nursing homes) behave differently and results are not comparable</a:t>
            </a:r>
          </a:p>
          <a:p>
            <a:pPr>
              <a:lnSpc>
                <a:spcPct val="100000"/>
              </a:lnSpc>
              <a:defRPr/>
            </a:pPr>
            <a:r>
              <a:rPr lang="en-US" sz="2200" dirty="0"/>
              <a:t>Focus on </a:t>
            </a:r>
            <a:r>
              <a:rPr lang="en-US" sz="2200" b="1" dirty="0">
                <a:solidFill>
                  <a:srgbClr val="4472C4"/>
                </a:solidFill>
              </a:rPr>
              <a:t>equivalized results</a:t>
            </a:r>
            <a:r>
              <a:rPr lang="en-US" sz="2200" dirty="0"/>
              <a:t>, i.e., taking into account different consumption needs of households of different size and composition, although still discussion for wealth</a:t>
            </a:r>
          </a:p>
          <a:p>
            <a:pPr>
              <a:lnSpc>
                <a:spcPct val="100000"/>
              </a:lnSpc>
              <a:defRPr/>
            </a:pPr>
            <a:r>
              <a:rPr lang="en-US" sz="2200" dirty="0"/>
              <a:t>Household groupings:</a:t>
            </a:r>
          </a:p>
          <a:p>
            <a:pPr lvl="1">
              <a:lnSpc>
                <a:spcPct val="100000"/>
              </a:lnSpc>
              <a:defRPr/>
            </a:pPr>
            <a:r>
              <a:rPr lang="en-US" sz="1900" dirty="0"/>
              <a:t>Standard breakdown: standard of living on basis of current income or wealth (quintiles/deciles/percentiles)</a:t>
            </a:r>
          </a:p>
          <a:p>
            <a:pPr lvl="1">
              <a:lnSpc>
                <a:spcPct val="100000"/>
              </a:lnSpc>
              <a:defRPr/>
            </a:pPr>
            <a:r>
              <a:rPr lang="en-US" sz="1900"/>
              <a:t>Supplementary </a:t>
            </a:r>
            <a:r>
              <a:rPr lang="en-US" sz="1900" dirty="0"/>
              <a:t>breakdowns:</a:t>
            </a:r>
          </a:p>
          <a:p>
            <a:pPr lvl="2">
              <a:lnSpc>
                <a:spcPct val="100000"/>
              </a:lnSpc>
              <a:defRPr/>
            </a:pPr>
            <a:r>
              <a:rPr lang="en-US" sz="1700" dirty="0"/>
              <a:t>Main source of income</a:t>
            </a:r>
          </a:p>
          <a:p>
            <a:pPr lvl="2">
              <a:lnSpc>
                <a:spcPct val="100000"/>
              </a:lnSpc>
              <a:defRPr/>
            </a:pPr>
            <a:r>
              <a:rPr lang="en-US" sz="1700" dirty="0"/>
              <a:t>Household type</a:t>
            </a:r>
          </a:p>
          <a:p>
            <a:pPr lvl="2">
              <a:lnSpc>
                <a:spcPct val="100000"/>
              </a:lnSpc>
              <a:defRPr/>
            </a:pPr>
            <a:r>
              <a:rPr lang="en-US" sz="1700" dirty="0"/>
              <a:t>…</a:t>
            </a:r>
          </a:p>
        </p:txBody>
      </p:sp>
      <p:pic>
        <p:nvPicPr>
          <p:cNvPr id="3" name="Picture 2">
            <a:extLst>
              <a:ext uri="{FF2B5EF4-FFF2-40B4-BE49-F238E27FC236}">
                <a16:creationId xmlns:a16="http://schemas.microsoft.com/office/drawing/2014/main" id="{7E0DD0E0-825B-35B6-755B-EBD563CBB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363" y="4778188"/>
            <a:ext cx="4029637" cy="2079812"/>
          </a:xfrm>
          <a:prstGeom prst="rect">
            <a:avLst/>
          </a:prstGeom>
        </p:spPr>
      </p:pic>
    </p:spTree>
    <p:extLst>
      <p:ext uri="{BB962C8B-B14F-4D97-AF65-F5344CB8AC3E}">
        <p14:creationId xmlns:p14="http://schemas.microsoft.com/office/powerpoint/2010/main" val="3466145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9A468-D420-D58D-66CF-58BCE92D62C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1633313-E547-EBF1-722C-36BB7399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82243-750A-541B-62B0-A75E67E1DD14}"/>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New labour tables</a:t>
            </a:r>
          </a:p>
        </p:txBody>
      </p:sp>
      <p:pic>
        <p:nvPicPr>
          <p:cNvPr id="10" name="Picture 9" descr="Graphic: Australian Labour Account Identity Relationship Diagram">
            <a:extLst>
              <a:ext uri="{FF2B5EF4-FFF2-40B4-BE49-F238E27FC236}">
                <a16:creationId xmlns:a16="http://schemas.microsoft.com/office/drawing/2014/main" id="{94644F6A-5C4B-B0C3-E2E7-066F33489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99935" y="7115"/>
            <a:ext cx="6089513" cy="6876444"/>
          </a:xfrm>
          <a:prstGeom prst="rect">
            <a:avLst/>
          </a:prstGeom>
          <a:noFill/>
        </p:spPr>
      </p:pic>
      <p:pic>
        <p:nvPicPr>
          <p:cNvPr id="11" name="Picture 10" descr="A picture containing headdress, clothing, helmet&#10;&#10;Description automatically generated">
            <a:extLst>
              <a:ext uri="{FF2B5EF4-FFF2-40B4-BE49-F238E27FC236}">
                <a16:creationId xmlns:a16="http://schemas.microsoft.com/office/drawing/2014/main" id="{FC76F9D4-B43E-12E7-20B7-6BF9DEFD0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694" y="223463"/>
            <a:ext cx="1116097" cy="1116097"/>
          </a:xfrm>
          <a:prstGeom prst="rect">
            <a:avLst/>
          </a:prstGeom>
        </p:spPr>
      </p:pic>
      <p:pic>
        <p:nvPicPr>
          <p:cNvPr id="13" name="Picture 12" descr="A silhouette of a person sitting at a desk with a computer&#10;&#10;Description automatically generated">
            <a:extLst>
              <a:ext uri="{FF2B5EF4-FFF2-40B4-BE49-F238E27FC236}">
                <a16:creationId xmlns:a16="http://schemas.microsoft.com/office/drawing/2014/main" id="{EB1BA7A7-0A2A-D5E9-6749-F2E5C2B164D0}"/>
              </a:ext>
            </a:extLst>
          </p:cNvPr>
          <p:cNvPicPr>
            <a:picLocks noChangeAspect="1"/>
          </p:cNvPicPr>
          <p:nvPr/>
        </p:nvPicPr>
        <p:blipFill>
          <a:blip r:embed="rId4"/>
          <a:stretch>
            <a:fillRect/>
          </a:stretch>
        </p:blipFill>
        <p:spPr>
          <a:xfrm>
            <a:off x="10835034" y="2670445"/>
            <a:ext cx="1481589" cy="1481589"/>
          </a:xfrm>
          <a:prstGeom prst="rect">
            <a:avLst/>
          </a:prstGeom>
        </p:spPr>
      </p:pic>
      <p:pic>
        <p:nvPicPr>
          <p:cNvPr id="15" name="Picture 14" descr="A hand holding a wrench&#10;&#10;Description automatically generated">
            <a:extLst>
              <a:ext uri="{FF2B5EF4-FFF2-40B4-BE49-F238E27FC236}">
                <a16:creationId xmlns:a16="http://schemas.microsoft.com/office/drawing/2014/main" id="{DF58B360-5EEF-CFF0-DF8E-6F5012640207}"/>
              </a:ext>
            </a:extLst>
          </p:cNvPr>
          <p:cNvPicPr>
            <a:picLocks noChangeAspect="1"/>
          </p:cNvPicPr>
          <p:nvPr/>
        </p:nvPicPr>
        <p:blipFill>
          <a:blip r:embed="rId5"/>
          <a:stretch>
            <a:fillRect/>
          </a:stretch>
        </p:blipFill>
        <p:spPr>
          <a:xfrm>
            <a:off x="11136949" y="5611905"/>
            <a:ext cx="1048311" cy="1048311"/>
          </a:xfrm>
          <a:prstGeom prst="rect">
            <a:avLst/>
          </a:prstGeom>
        </p:spPr>
      </p:pic>
    </p:spTree>
    <p:extLst>
      <p:ext uri="{BB962C8B-B14F-4D97-AF65-F5344CB8AC3E}">
        <p14:creationId xmlns:p14="http://schemas.microsoft.com/office/powerpoint/2010/main" val="1078921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9A468-D420-D58D-66CF-58BCE92D62C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8BFB252-731D-EC73-9658-73B0AD1C0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8267" y="32903"/>
            <a:ext cx="1593733" cy="1226549"/>
          </a:xfrm>
          <a:prstGeom prst="rect">
            <a:avLst/>
          </a:prstGeom>
        </p:spPr>
      </p:pic>
      <p:sp>
        <p:nvSpPr>
          <p:cNvPr id="16" name="Rectangle 15">
            <a:extLst>
              <a:ext uri="{FF2B5EF4-FFF2-40B4-BE49-F238E27FC236}">
                <a16:creationId xmlns:a16="http://schemas.microsoft.com/office/drawing/2014/main" id="{41633313-E547-EBF1-722C-36BB7399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82243-750A-541B-62B0-A75E67E1DD14}"/>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Unpaid household service work</a:t>
            </a:r>
          </a:p>
        </p:txBody>
      </p:sp>
      <p:sp>
        <p:nvSpPr>
          <p:cNvPr id="4" name="Content Placeholder 3">
            <a:extLst>
              <a:ext uri="{FF2B5EF4-FFF2-40B4-BE49-F238E27FC236}">
                <a16:creationId xmlns:a16="http://schemas.microsoft.com/office/drawing/2014/main" id="{A5BE59A5-1E2F-12B9-B5ED-2CB76DC124BF}"/>
              </a:ext>
            </a:extLst>
          </p:cNvPr>
          <p:cNvSpPr>
            <a:spLocks noGrp="1"/>
          </p:cNvSpPr>
          <p:nvPr>
            <p:ph idx="1"/>
          </p:nvPr>
        </p:nvSpPr>
        <p:spPr>
          <a:xfrm>
            <a:off x="4393362" y="377714"/>
            <a:ext cx="6960438" cy="6177280"/>
          </a:xfrm>
        </p:spPr>
        <p:txBody>
          <a:bodyPr>
            <a:normAutofit lnSpcReduction="10000"/>
          </a:bodyPr>
          <a:lstStyle/>
          <a:p>
            <a:pPr marR="0" lvl="0" algn="l" defTabSz="914400" rtl="0" eaLnBrk="0" fontAlgn="base" latinLnBrk="0" hangingPunct="0">
              <a:lnSpc>
                <a:spcPct val="100000"/>
              </a:lnSpc>
              <a:spcBef>
                <a:spcPct val="0"/>
              </a:spcBef>
              <a:spcAft>
                <a:spcPct val="0"/>
              </a:spcAft>
              <a:buClr>
                <a:schemeClr val="tx1"/>
              </a:buClr>
              <a:buSzTx/>
              <a:tabLst/>
              <a:defRPr/>
            </a:pPr>
            <a:r>
              <a:rPr kumimoji="0" lang="en-US"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Apply </a:t>
            </a:r>
            <a:r>
              <a:rPr kumimoji="0" lang="en-US"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third-party criterion</a:t>
            </a:r>
            <a:r>
              <a:rPr kumimoji="0" lang="en-US"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to include unpaid household service work</a:t>
            </a:r>
            <a:endPar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Aft>
                <a:spcPct val="0"/>
              </a:spcAft>
              <a:buClr>
                <a:schemeClr val="tx1"/>
              </a:buClr>
              <a:buSzTx/>
              <a:tabLst/>
              <a:defRPr/>
            </a:pP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Proposal to distinguish the </a:t>
            </a:r>
            <a:r>
              <a:rPr kumimoji="0" lang="en-GB"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following categories</a:t>
            </a:r>
            <a:r>
              <a:rPr kumimoji="0" lang="en-GB"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Unpaid childcare (including passive supervisory care) </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Adult care (including passive supervisory care) </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Nutrition</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Transport </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Household management services </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Laundry and clothing services </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Informal volunteering </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Shopping </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Information services</a:t>
            </a:r>
          </a:p>
          <a:p>
            <a:pPr lvl="1" eaLnBrk="0" fontAlgn="base" hangingPunct="0">
              <a:lnSpc>
                <a:spcPct val="100000"/>
              </a:lnSpc>
              <a:spcBef>
                <a:spcPct val="0"/>
              </a:spcBef>
              <a:spcAft>
                <a:spcPct val="0"/>
              </a:spcAft>
              <a:buClr>
                <a:schemeClr val="tx1"/>
              </a:buClr>
              <a:defRPr/>
            </a:pPr>
            <a:r>
              <a:rPr kumimoji="0" lang="en-US" altLang="nl-NL"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Other unpaid household production not elsewhere classified</a:t>
            </a:r>
          </a:p>
          <a:p>
            <a:pPr marR="0" lvl="0" algn="l" defTabSz="914400" rtl="0" eaLnBrk="0" fontAlgn="base" latinLnBrk="0" hangingPunct="0">
              <a:lnSpc>
                <a:spcPct val="100000"/>
              </a:lnSpc>
              <a:spcAft>
                <a:spcPct val="0"/>
              </a:spcAft>
              <a:buClr>
                <a:schemeClr val="tx1"/>
              </a:buClr>
              <a:buSzTx/>
              <a:tabLst/>
              <a:defRPr/>
            </a:pPr>
            <a:r>
              <a:rPr kumimoji="0" lang="en-US"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Input-approach</a:t>
            </a:r>
            <a:r>
              <a:rPr kumimoji="0" lang="en-US" altLang="nl-NL" sz="24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should be adopted for valuation of unpaid work, using main activities recorded by a harmonized </a:t>
            </a:r>
            <a:r>
              <a:rPr kumimoji="0" lang="en-US"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time-use survey</a:t>
            </a:r>
          </a:p>
          <a:p>
            <a:pPr marR="0" lvl="0" algn="l" defTabSz="914400" rtl="0" eaLnBrk="0" fontAlgn="base" latinLnBrk="0" hangingPunct="0">
              <a:lnSpc>
                <a:spcPct val="100000"/>
              </a:lnSpc>
              <a:spcAft>
                <a:spcPct val="0"/>
              </a:spcAft>
              <a:buClr>
                <a:schemeClr val="tx1"/>
              </a:buClr>
              <a:buSzTx/>
              <a:tabLst/>
              <a:defRPr/>
            </a:pPr>
            <a:r>
              <a:rPr lang="en-US" sz="2400" b="1" dirty="0">
                <a:solidFill>
                  <a:srgbClr val="4472C4"/>
                </a:solidFill>
              </a:rPr>
              <a:t>Specialist wage rates</a:t>
            </a:r>
            <a:r>
              <a:rPr lang="en-US" sz="2400" dirty="0"/>
              <a:t> should be selected from market occupation</a:t>
            </a:r>
            <a:endParaRPr kumimoji="0" lang="en-US"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endParaRPr>
          </a:p>
          <a:p>
            <a:endParaRPr lang="en-AU" dirty="0"/>
          </a:p>
        </p:txBody>
      </p:sp>
      <p:pic>
        <p:nvPicPr>
          <p:cNvPr id="7" name="Picture 6">
            <a:extLst>
              <a:ext uri="{FF2B5EF4-FFF2-40B4-BE49-F238E27FC236}">
                <a16:creationId xmlns:a16="http://schemas.microsoft.com/office/drawing/2014/main" id="{69C442B1-0747-A17B-0FB3-9BF8FE029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094" y="5681535"/>
            <a:ext cx="1443906" cy="1143562"/>
          </a:xfrm>
          <a:prstGeom prst="rect">
            <a:avLst/>
          </a:prstGeom>
        </p:spPr>
      </p:pic>
      <p:pic>
        <p:nvPicPr>
          <p:cNvPr id="8" name="Picture 7">
            <a:extLst>
              <a:ext uri="{FF2B5EF4-FFF2-40B4-BE49-F238E27FC236}">
                <a16:creationId xmlns:a16="http://schemas.microsoft.com/office/drawing/2014/main" id="{70DD01F3-F7EF-16F1-2293-1255ED630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1717" y="2397392"/>
            <a:ext cx="1226550" cy="1226550"/>
          </a:xfrm>
          <a:prstGeom prst="rect">
            <a:avLst/>
          </a:prstGeom>
        </p:spPr>
      </p:pic>
    </p:spTree>
    <p:extLst>
      <p:ext uri="{BB962C8B-B14F-4D97-AF65-F5344CB8AC3E}">
        <p14:creationId xmlns:p14="http://schemas.microsoft.com/office/powerpoint/2010/main" val="2695906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9A468-D420-D58D-66CF-58BCE92D62C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1633313-E547-EBF1-722C-36BB7399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82243-750A-541B-62B0-A75E67E1DD14}"/>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Education and human capital</a:t>
            </a:r>
          </a:p>
        </p:txBody>
      </p:sp>
      <p:sp>
        <p:nvSpPr>
          <p:cNvPr id="4" name="Content Placeholder 3">
            <a:extLst>
              <a:ext uri="{FF2B5EF4-FFF2-40B4-BE49-F238E27FC236}">
                <a16:creationId xmlns:a16="http://schemas.microsoft.com/office/drawing/2014/main" id="{A5BE59A5-1E2F-12B9-B5ED-2CB76DC124BF}"/>
              </a:ext>
            </a:extLst>
          </p:cNvPr>
          <p:cNvSpPr>
            <a:spLocks noGrp="1"/>
          </p:cNvSpPr>
          <p:nvPr>
            <p:ph idx="1"/>
          </p:nvPr>
        </p:nvSpPr>
        <p:spPr>
          <a:xfrm>
            <a:off x="4393362" y="484091"/>
            <a:ext cx="6559983" cy="5791201"/>
          </a:xfrm>
        </p:spPr>
        <p:txBody>
          <a:bodyPr>
            <a:normAutofit lnSpcReduction="10000"/>
          </a:bodyPr>
          <a:lstStyle/>
          <a:p>
            <a:pPr eaLnBrk="0" fontAlgn="base" hangingPunct="0">
              <a:lnSpc>
                <a:spcPct val="100000"/>
              </a:lnSpc>
              <a:spcBef>
                <a:spcPct val="0"/>
              </a:spcBef>
              <a:spcAft>
                <a:spcPts val="600"/>
              </a:spcAft>
              <a:buClr>
                <a:schemeClr val="tx1"/>
              </a:buClr>
              <a:defRPr/>
            </a:pPr>
            <a:r>
              <a:rPr lang="en-US" altLang="nl-NL" sz="2400" dirty="0">
                <a:ea typeface="Calibri" panose="020F0502020204030204" pitchFamily="34" charset="0"/>
                <a:cs typeface="Calibri" panose="020F0502020204030204" pitchFamily="34" charset="0"/>
              </a:rPr>
              <a:t>Extended </a:t>
            </a:r>
            <a:r>
              <a:rPr kumimoji="0" lang="en-US" altLang="nl-NL" sz="2400" i="0" u="none" strike="noStrike" kern="1200" cap="none" spc="0" normalizeH="0" baseline="0" noProof="0" dirty="0">
                <a:ln>
                  <a:noFill/>
                </a:ln>
                <a:effectLst/>
                <a:uLnTx/>
                <a:uFillTx/>
                <a:ea typeface="Calibri" panose="020F0502020204030204" pitchFamily="34" charset="0"/>
                <a:cs typeface="Calibri" panose="020F0502020204030204" pitchFamily="34" charset="0"/>
              </a:rPr>
              <a:t>accounts </a:t>
            </a:r>
            <a:r>
              <a:rPr lang="en-US" altLang="nl-NL" sz="2400" dirty="0">
                <a:ea typeface="Calibri" panose="020F0502020204030204" pitchFamily="34" charset="0"/>
                <a:cs typeface="Calibri" panose="020F0502020204030204" pitchFamily="34" charset="0"/>
              </a:rPr>
              <a:t>on </a:t>
            </a:r>
            <a:r>
              <a:rPr kumimoji="0" lang="en-US"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education and training</a:t>
            </a:r>
            <a:r>
              <a:rPr kumimoji="0" lang="en-US" altLang="nl-NL" sz="2400" i="0" u="none" strike="noStrike" kern="1200" cap="none" spc="0" normalizeH="0" baseline="0" noProof="0" dirty="0">
                <a:ln>
                  <a:noFill/>
                </a:ln>
                <a:effectLst/>
                <a:uLnTx/>
                <a:uFillTx/>
                <a:ea typeface="Calibri" panose="020F0502020204030204" pitchFamily="34" charset="0"/>
                <a:cs typeface="Calibri" panose="020F0502020204030204" pitchFamily="34" charset="0"/>
              </a:rPr>
              <a:t>, including monetary and non-monetary data:</a:t>
            </a:r>
          </a:p>
          <a:p>
            <a:pPr lvl="1" eaLnBrk="0" fontAlgn="base" hangingPunct="0">
              <a:lnSpc>
                <a:spcPct val="100000"/>
              </a:lnSpc>
              <a:spcBef>
                <a:spcPct val="0"/>
              </a:spcBef>
              <a:spcAft>
                <a:spcPts val="600"/>
              </a:spcAft>
              <a:buClr>
                <a:schemeClr val="tx1"/>
              </a:buClr>
              <a:defRPr/>
            </a:pP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Breakdowns </a:t>
            </a:r>
            <a:r>
              <a:rPr kumimoji="0" lang="en-US" altLang="nl-NL" sz="20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by purpose</a:t>
            </a: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 Pre-primary education, primary education, secondary education, higher education, cultural, sport and recreation education, other education and vocational training, in-house training, and other education. </a:t>
            </a:r>
          </a:p>
          <a:p>
            <a:pPr lvl="1" eaLnBrk="0" fontAlgn="base" hangingPunct="0">
              <a:lnSpc>
                <a:spcPct val="100000"/>
              </a:lnSpc>
              <a:spcBef>
                <a:spcPct val="0"/>
              </a:spcBef>
              <a:spcAft>
                <a:spcPts val="600"/>
              </a:spcAft>
              <a:buClr>
                <a:schemeClr val="tx1"/>
              </a:buClr>
              <a:defRPr/>
            </a:pP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Breakdowns </a:t>
            </a:r>
            <a:r>
              <a:rPr kumimoji="0" lang="en-US" altLang="nl-NL" sz="20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by provider</a:t>
            </a: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 Central government, state government, local government, NPISH, market producers in education, other market producers, and non-residents.</a:t>
            </a:r>
          </a:p>
          <a:p>
            <a:pPr lvl="1" eaLnBrk="0" fontAlgn="base" hangingPunct="0">
              <a:lnSpc>
                <a:spcPct val="100000"/>
              </a:lnSpc>
              <a:spcBef>
                <a:spcPct val="0"/>
              </a:spcBef>
              <a:spcAft>
                <a:spcPts val="600"/>
              </a:spcAft>
              <a:buClr>
                <a:schemeClr val="tx1"/>
              </a:buClr>
              <a:defRPr/>
            </a:pP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Breakdowns </a:t>
            </a:r>
            <a:r>
              <a:rPr kumimoji="0" lang="en-US" altLang="nl-NL" sz="20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by financing</a:t>
            </a: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 Central government, state government, local government, NPISH, households, other institutional sectors, and exports.</a:t>
            </a:r>
          </a:p>
          <a:p>
            <a:pPr lvl="1" eaLnBrk="0" fontAlgn="base" hangingPunct="0">
              <a:lnSpc>
                <a:spcPct val="100000"/>
              </a:lnSpc>
              <a:spcBef>
                <a:spcPct val="0"/>
              </a:spcBef>
              <a:spcAft>
                <a:spcPts val="600"/>
              </a:spcAft>
              <a:buClr>
                <a:schemeClr val="tx1"/>
              </a:buClr>
              <a:defRPr/>
            </a:pPr>
            <a:endParaRPr kumimoji="0" lang="en-US" altLang="nl-NL" sz="1400" i="0" u="none" strike="noStrike" kern="1200" cap="none" spc="0" normalizeH="0" baseline="0" noProof="0" dirty="0">
              <a:ln>
                <a:noFill/>
              </a:ln>
              <a:effectLst/>
              <a:uLnTx/>
              <a:uFillTx/>
              <a:ea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ts val="600"/>
              </a:spcAft>
              <a:buClr>
                <a:schemeClr val="tx1"/>
              </a:buClr>
              <a:buSzTx/>
              <a:tabLst/>
              <a:defRPr/>
            </a:pPr>
            <a:r>
              <a:rPr kumimoji="0" lang="en-US" altLang="nl-NL" sz="2400" i="0" u="none" strike="noStrike" kern="1200" cap="none" spc="0" normalizeH="0" baseline="0" noProof="0" dirty="0">
                <a:ln>
                  <a:noFill/>
                </a:ln>
                <a:effectLst/>
                <a:uLnTx/>
                <a:uFillTx/>
                <a:ea typeface="Calibri" panose="020F0502020204030204" pitchFamily="34" charset="0"/>
                <a:cs typeface="Calibri" panose="020F0502020204030204" pitchFamily="34" charset="0"/>
              </a:rPr>
              <a:t>Explore the development of experimental </a:t>
            </a:r>
            <a:r>
              <a:rPr lang="en-US" altLang="nl-NL" sz="2400" dirty="0">
                <a:ea typeface="Calibri" panose="020F0502020204030204" pitchFamily="34" charset="0"/>
                <a:cs typeface="Calibri" panose="020F0502020204030204" pitchFamily="34" charset="0"/>
              </a:rPr>
              <a:t>estimates for </a:t>
            </a:r>
            <a:r>
              <a:rPr lang="en-US" altLang="nl-NL" sz="2400" b="1" dirty="0">
                <a:solidFill>
                  <a:srgbClr val="4472C4"/>
                </a:solidFill>
                <a:ea typeface="Calibri" panose="020F0502020204030204" pitchFamily="34" charset="0"/>
                <a:cs typeface="Calibri" panose="020F0502020204030204" pitchFamily="34" charset="0"/>
              </a:rPr>
              <a:t>h</a:t>
            </a:r>
            <a:r>
              <a:rPr kumimoji="0" lang="en-US" altLang="nl-NL" sz="2400" b="1" i="0" u="none" strike="noStrike" kern="1200" cap="none" spc="0" normalizeH="0" baseline="0" noProof="0" dirty="0" err="1">
                <a:ln>
                  <a:noFill/>
                </a:ln>
                <a:solidFill>
                  <a:srgbClr val="4472C4"/>
                </a:solidFill>
                <a:effectLst/>
                <a:uLnTx/>
                <a:uFillTx/>
                <a:ea typeface="Calibri" panose="020F0502020204030204" pitchFamily="34" charset="0"/>
                <a:cs typeface="Calibri" panose="020F0502020204030204" pitchFamily="34" charset="0"/>
              </a:rPr>
              <a:t>uman</a:t>
            </a:r>
            <a:r>
              <a:rPr kumimoji="0" lang="en-US"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 capital</a:t>
            </a:r>
            <a:r>
              <a:rPr kumimoji="0" lang="en-US" altLang="nl-NL" sz="2400" i="0" u="none" strike="noStrike" kern="1200" cap="none" spc="0" normalizeH="0" baseline="0" noProof="0" dirty="0">
                <a:ln>
                  <a:noFill/>
                </a:ln>
                <a:effectLst/>
                <a:uLnTx/>
                <a:uFillTx/>
                <a:ea typeface="Calibri" panose="020F0502020204030204" pitchFamily="34" charset="0"/>
                <a:cs typeface="Calibri" panose="020F0502020204030204" pitchFamily="34" charset="0"/>
              </a:rPr>
              <a:t>, focusing on both cost-based and income-based measures</a:t>
            </a:r>
          </a:p>
          <a:p>
            <a:endParaRPr lang="en-AU" dirty="0"/>
          </a:p>
        </p:txBody>
      </p:sp>
      <p:pic>
        <p:nvPicPr>
          <p:cNvPr id="6" name="Picture 5">
            <a:extLst>
              <a:ext uri="{FF2B5EF4-FFF2-40B4-BE49-F238E27FC236}">
                <a16:creationId xmlns:a16="http://schemas.microsoft.com/office/drawing/2014/main" id="{C6B66D47-D117-FD26-19A3-084246F37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4130" y="5440130"/>
            <a:ext cx="1417870" cy="1417870"/>
          </a:xfrm>
          <a:prstGeom prst="rect">
            <a:avLst/>
          </a:prstGeom>
        </p:spPr>
      </p:pic>
    </p:spTree>
    <p:extLst>
      <p:ext uri="{BB962C8B-B14F-4D97-AF65-F5344CB8AC3E}">
        <p14:creationId xmlns:p14="http://schemas.microsoft.com/office/powerpoint/2010/main" val="1743759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9A468-D420-D58D-66CF-58BCE92D62C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E04236-3DB6-5022-E57A-56905E8B4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140" y="5773271"/>
            <a:ext cx="1595571" cy="1071478"/>
          </a:xfrm>
          <a:prstGeom prst="rect">
            <a:avLst/>
          </a:prstGeom>
        </p:spPr>
      </p:pic>
      <p:sp>
        <p:nvSpPr>
          <p:cNvPr id="16" name="Rectangle 15">
            <a:extLst>
              <a:ext uri="{FF2B5EF4-FFF2-40B4-BE49-F238E27FC236}">
                <a16:creationId xmlns:a16="http://schemas.microsoft.com/office/drawing/2014/main" id="{41633313-E547-EBF1-722C-36BB7399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82243-750A-541B-62B0-A75E67E1DD14}"/>
              </a:ext>
            </a:extLst>
          </p:cNvPr>
          <p:cNvSpPr>
            <a:spLocks noGrp="1"/>
          </p:cNvSpPr>
          <p:nvPr>
            <p:ph type="title"/>
          </p:nvPr>
        </p:nvSpPr>
        <p:spPr>
          <a:xfrm>
            <a:off x="249383" y="640080"/>
            <a:ext cx="3490512" cy="5613236"/>
          </a:xfrm>
        </p:spPr>
        <p:txBody>
          <a:bodyPr anchor="ctr">
            <a:normAutofit/>
          </a:bodyPr>
          <a:lstStyle/>
          <a:p>
            <a:r>
              <a:rPr lang="en-AU">
                <a:solidFill>
                  <a:srgbClr val="FFFFFF"/>
                </a:solidFill>
              </a:rPr>
              <a:t>Health care</a:t>
            </a:r>
            <a:endParaRPr lang="en-AU" dirty="0">
              <a:solidFill>
                <a:srgbClr val="FFFFFF"/>
              </a:solidFill>
            </a:endParaRPr>
          </a:p>
        </p:txBody>
      </p:sp>
      <p:sp>
        <p:nvSpPr>
          <p:cNvPr id="4" name="Content Placeholder 3">
            <a:extLst>
              <a:ext uri="{FF2B5EF4-FFF2-40B4-BE49-F238E27FC236}">
                <a16:creationId xmlns:a16="http://schemas.microsoft.com/office/drawing/2014/main" id="{A5BE59A5-1E2F-12B9-B5ED-2CB76DC124BF}"/>
              </a:ext>
            </a:extLst>
          </p:cNvPr>
          <p:cNvSpPr>
            <a:spLocks noGrp="1"/>
          </p:cNvSpPr>
          <p:nvPr>
            <p:ph idx="1"/>
          </p:nvPr>
        </p:nvSpPr>
        <p:spPr>
          <a:xfrm>
            <a:off x="4393362" y="565974"/>
            <a:ext cx="6704944" cy="6177280"/>
          </a:xfrm>
        </p:spPr>
        <p:txBody>
          <a:bodyPr>
            <a:normAutofit fontScale="92500" lnSpcReduction="10000"/>
          </a:bodyPr>
          <a:lstStyle/>
          <a:p>
            <a:pPr marR="0" lvl="0" algn="l" defTabSz="914400" rtl="0" eaLnBrk="0" fontAlgn="base" latinLnBrk="0" hangingPunct="0">
              <a:lnSpc>
                <a:spcPct val="100000"/>
              </a:lnSpc>
              <a:spcBef>
                <a:spcPct val="0"/>
              </a:spcBef>
              <a:spcAft>
                <a:spcPts val="600"/>
              </a:spcAft>
              <a:buClr>
                <a:schemeClr val="tx1"/>
              </a:buClr>
              <a:buSzTx/>
              <a:tabLst/>
              <a:defRPr/>
            </a:pPr>
            <a:r>
              <a:rPr kumimoji="0" lang="en-US" altLang="nl-NL" sz="2400" i="0" u="none" strike="noStrike" kern="1200" cap="none" spc="0" normalizeH="0" baseline="0" noProof="0" dirty="0">
                <a:ln>
                  <a:noFill/>
                </a:ln>
                <a:effectLst/>
                <a:uLnTx/>
                <a:uFillTx/>
                <a:ea typeface="Calibri" panose="020F0502020204030204" pitchFamily="34" charset="0"/>
                <a:cs typeface="Calibri" panose="020F0502020204030204" pitchFamily="34" charset="0"/>
              </a:rPr>
              <a:t>Extended supply and use tables for health care and long-term social care</a:t>
            </a:r>
          </a:p>
          <a:p>
            <a:pPr lvl="1" eaLnBrk="0" fontAlgn="base" hangingPunct="0">
              <a:lnSpc>
                <a:spcPct val="100000"/>
              </a:lnSpc>
              <a:spcBef>
                <a:spcPct val="0"/>
              </a:spcBef>
              <a:spcAft>
                <a:spcPts val="600"/>
              </a:spcAft>
              <a:buClr>
                <a:schemeClr val="tx1"/>
              </a:buClr>
              <a:defRPr/>
            </a:pP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Breakdowns </a:t>
            </a:r>
            <a:r>
              <a:rPr kumimoji="0" lang="en-US" altLang="nl-NL" sz="20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by function</a:t>
            </a: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 curative care, rehabilitative care, long-term care, ancillary services, medical goods, preventive care, governance and health system and financing administration, and other health care services.</a:t>
            </a:r>
          </a:p>
          <a:p>
            <a:pPr lvl="1" eaLnBrk="0" fontAlgn="base" hangingPunct="0">
              <a:lnSpc>
                <a:spcPct val="100000"/>
              </a:lnSpc>
              <a:spcBef>
                <a:spcPct val="0"/>
              </a:spcBef>
              <a:spcAft>
                <a:spcPts val="600"/>
              </a:spcAft>
              <a:buClr>
                <a:schemeClr val="tx1"/>
              </a:buClr>
              <a:defRPr/>
            </a:pP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Breakdowns </a:t>
            </a:r>
            <a:r>
              <a:rPr kumimoji="0" lang="en-US" altLang="nl-NL" sz="20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by providers</a:t>
            </a: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 hospitals, residential long-term care facilities, providers of ambulatory health care, providers of ancillary services, retailers and providers of medical goods, providers of preventive care, providers of health care system administration and financing, the rest of the economy, and the rest of the world.</a:t>
            </a:r>
          </a:p>
          <a:p>
            <a:pPr lvl="1" eaLnBrk="0" fontAlgn="base" hangingPunct="0">
              <a:lnSpc>
                <a:spcPct val="100000"/>
              </a:lnSpc>
              <a:spcBef>
                <a:spcPct val="0"/>
              </a:spcBef>
              <a:spcAft>
                <a:spcPct val="0"/>
              </a:spcAft>
              <a:buClr>
                <a:schemeClr val="tx1"/>
              </a:buClr>
              <a:defRPr/>
            </a:pP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Breakdowns </a:t>
            </a:r>
            <a:r>
              <a:rPr kumimoji="0" lang="en-US" altLang="nl-NL" sz="20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rPr>
              <a:t>by financing</a:t>
            </a:r>
            <a:r>
              <a:rPr kumimoji="0" lang="en-US" altLang="nl-NL" sz="2000" i="0" u="none" strike="noStrike" kern="1200" cap="none" spc="0" normalizeH="0" baseline="0" noProof="0" dirty="0">
                <a:ln>
                  <a:noFill/>
                </a:ln>
                <a:effectLst/>
                <a:uLnTx/>
                <a:uFillTx/>
                <a:ea typeface="Calibri" panose="020F0502020204030204" pitchFamily="34" charset="0"/>
                <a:cs typeface="Calibri" panose="020F0502020204030204" pitchFamily="34" charset="0"/>
              </a:rPr>
              <a:t>: government schemes and compulsory contributory health care financing schemes, voluntary health care payment schemes, household out-of-pocket payments, and non-resident financing schemes.</a:t>
            </a:r>
          </a:p>
          <a:p>
            <a:pPr marR="0" lvl="0" algn="l" defTabSz="914400" rtl="0" eaLnBrk="0" fontAlgn="base" latinLnBrk="0" hangingPunct="0">
              <a:lnSpc>
                <a:spcPct val="100000"/>
              </a:lnSpc>
              <a:spcAft>
                <a:spcPct val="0"/>
              </a:spcAft>
              <a:buClr>
                <a:schemeClr val="tx1"/>
              </a:buClr>
              <a:buSzTx/>
              <a:tabLst/>
              <a:defRPr/>
            </a:pPr>
            <a:r>
              <a:rPr kumimoji="0" lang="en-US" altLang="nl-NL" sz="2400" i="0" u="none" strike="noStrike" kern="1200" cap="none" spc="0" normalizeH="0" baseline="0" noProof="0" dirty="0">
                <a:ln>
                  <a:noFill/>
                </a:ln>
                <a:effectLst/>
                <a:uLnTx/>
                <a:uFillTx/>
                <a:ea typeface="Calibri" panose="020F0502020204030204" pitchFamily="34" charset="0"/>
                <a:cs typeface="Calibri" panose="020F0502020204030204" pitchFamily="34" charset="0"/>
              </a:rPr>
              <a:t>Develop additional indicators to inform policy on health care, social care and well-being</a:t>
            </a:r>
          </a:p>
          <a:p>
            <a:pPr marR="0" lvl="0" algn="l" defTabSz="914400" rtl="0" eaLnBrk="0" fontAlgn="base" latinLnBrk="0" hangingPunct="0">
              <a:lnSpc>
                <a:spcPct val="100000"/>
              </a:lnSpc>
              <a:spcAft>
                <a:spcPct val="0"/>
              </a:spcAft>
              <a:buClr>
                <a:schemeClr val="tx1"/>
              </a:buClr>
              <a:buSzTx/>
              <a:tabLst/>
              <a:defRPr/>
            </a:pPr>
            <a:r>
              <a:rPr lang="en-US" altLang="nl-NL" sz="2400" dirty="0">
                <a:ea typeface="Calibri" panose="020F0502020204030204" pitchFamily="34" charset="0"/>
                <a:cs typeface="Calibri" panose="020F0502020204030204" pitchFamily="34" charset="0"/>
              </a:rPr>
              <a:t>Close alignment with System of Health Accounts (SHA)</a:t>
            </a:r>
            <a:endParaRPr kumimoji="0" lang="en-US" altLang="nl-NL" sz="2400" b="1" i="0" u="none" strike="noStrike" kern="1200" cap="none" spc="0" normalizeH="0" baseline="0" noProof="0" dirty="0">
              <a:ln>
                <a:noFill/>
              </a:ln>
              <a:solidFill>
                <a:srgbClr val="4472C4"/>
              </a:solidFill>
              <a:effectLst/>
              <a:uLnTx/>
              <a:uFillTx/>
              <a:ea typeface="Calibri" panose="020F0502020204030204" pitchFamily="34" charset="0"/>
              <a:cs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EC25A86C-039B-ABA1-0C65-2156E9534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401" y="91508"/>
            <a:ext cx="1441035" cy="1007717"/>
          </a:xfrm>
          <a:prstGeom prst="rect">
            <a:avLst/>
          </a:prstGeom>
        </p:spPr>
      </p:pic>
    </p:spTree>
    <p:extLst>
      <p:ext uri="{BB962C8B-B14F-4D97-AF65-F5344CB8AC3E}">
        <p14:creationId xmlns:p14="http://schemas.microsoft.com/office/powerpoint/2010/main" val="4252755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041255-D23D-B6AA-B312-62A135125CD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4092A90-7F71-4075-B90A-BE3928623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9A1C05-A87D-D240-96C9-DB44F9BB1A37}"/>
              </a:ext>
            </a:extLst>
          </p:cNvPr>
          <p:cNvSpPr>
            <a:spLocks noGrp="1"/>
          </p:cNvSpPr>
          <p:nvPr>
            <p:ph type="title"/>
          </p:nvPr>
        </p:nvSpPr>
        <p:spPr>
          <a:xfrm>
            <a:off x="249383" y="640080"/>
            <a:ext cx="3490512" cy="5613236"/>
          </a:xfrm>
        </p:spPr>
        <p:txBody>
          <a:bodyPr anchor="ctr">
            <a:normAutofit/>
          </a:bodyPr>
          <a:lstStyle/>
          <a:p>
            <a:r>
              <a:rPr lang="en-AU" dirty="0">
                <a:solidFill>
                  <a:srgbClr val="FFFFFF"/>
                </a:solidFill>
              </a:rPr>
              <a:t>Accounting for well-being (beyond the integrated framework of national accounts)</a:t>
            </a:r>
          </a:p>
        </p:txBody>
      </p:sp>
      <p:sp>
        <p:nvSpPr>
          <p:cNvPr id="4" name="Content Placeholder 3">
            <a:extLst>
              <a:ext uri="{FF2B5EF4-FFF2-40B4-BE49-F238E27FC236}">
                <a16:creationId xmlns:a16="http://schemas.microsoft.com/office/drawing/2014/main" id="{B031FB39-C3E5-B894-A289-01A20BF088DC}"/>
              </a:ext>
            </a:extLst>
          </p:cNvPr>
          <p:cNvSpPr>
            <a:spLocks noGrp="1"/>
          </p:cNvSpPr>
          <p:nvPr>
            <p:ph idx="1"/>
          </p:nvPr>
        </p:nvSpPr>
        <p:spPr>
          <a:xfrm>
            <a:off x="4393362" y="314960"/>
            <a:ext cx="6960438" cy="6177280"/>
          </a:xfrm>
        </p:spPr>
        <p:txBody>
          <a:bodyPr>
            <a:normAutofit/>
          </a:bodyPr>
          <a:lstStyle/>
          <a:p>
            <a:pPr marR="0" lvl="0" algn="l" defTabSz="914400" rtl="0" eaLnBrk="0" fontAlgn="base" latinLnBrk="0" hangingPunct="0">
              <a:lnSpc>
                <a:spcPct val="100000"/>
              </a:lnSpc>
              <a:spcBef>
                <a:spcPct val="0"/>
              </a:spcBef>
              <a:spcAft>
                <a:spcPct val="0"/>
              </a:spcAft>
              <a:buClr>
                <a:schemeClr val="tx1"/>
              </a:buClr>
              <a:buSzTx/>
              <a:tabLst/>
              <a:defRPr/>
            </a:pPr>
            <a:endParaRPr kumimoji="0" lang="en-GB" altLang="nl-NL"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endParaRPr lang="en-AU" dirty="0"/>
          </a:p>
        </p:txBody>
      </p:sp>
      <p:sp>
        <p:nvSpPr>
          <p:cNvPr id="5" name="TextBox 4">
            <a:extLst>
              <a:ext uri="{FF2B5EF4-FFF2-40B4-BE49-F238E27FC236}">
                <a16:creationId xmlns:a16="http://schemas.microsoft.com/office/drawing/2014/main" id="{70ECC784-7FCE-99D1-AA02-45819612DFCE}"/>
              </a:ext>
            </a:extLst>
          </p:cNvPr>
          <p:cNvSpPr txBox="1"/>
          <p:nvPr/>
        </p:nvSpPr>
        <p:spPr>
          <a:xfrm>
            <a:off x="4635500" y="532884"/>
            <a:ext cx="6718300" cy="5796459"/>
          </a:xfrm>
          <a:prstGeom prst="rect">
            <a:avLst/>
          </a:prstGeom>
          <a:noFill/>
        </p:spPr>
        <p:txBody>
          <a:bodyPr wrap="square">
            <a:spAutoFit/>
          </a:bodyPr>
          <a:lstStyle/>
          <a:p>
            <a:pPr marL="342900" indent="-342900">
              <a:lnSpc>
                <a:spcPct val="100000"/>
              </a:lnSpc>
              <a:buFont typeface="Arial" panose="020B0604020202020204" pitchFamily="34" charset="0"/>
              <a:buChar char="•"/>
              <a:defRPr/>
            </a:pPr>
            <a:r>
              <a:rPr lang="en-GB" sz="2600" dirty="0"/>
              <a:t>Main goal of the broader set of accounts: establishing a </a:t>
            </a:r>
            <a:r>
              <a:rPr lang="en-GB" sz="2600" b="1" dirty="0">
                <a:solidFill>
                  <a:schemeClr val="accent1"/>
                </a:solidFill>
              </a:rPr>
              <a:t>much better link </a:t>
            </a:r>
            <a:r>
              <a:rPr lang="en-GB" sz="2600" dirty="0"/>
              <a:t>between the macro-economic framework and the work on well-being and sustainability</a:t>
            </a:r>
          </a:p>
          <a:p>
            <a:pPr marL="342900" indent="-342900">
              <a:lnSpc>
                <a:spcPct val="100000"/>
              </a:lnSpc>
              <a:spcBef>
                <a:spcPts val="1000"/>
              </a:spcBef>
              <a:buFont typeface="Arial" panose="020B0604020202020204" pitchFamily="34" charset="0"/>
              <a:buChar char="•"/>
              <a:defRPr/>
            </a:pPr>
            <a:r>
              <a:rPr lang="en-GB" sz="2600" dirty="0"/>
              <a:t>Providing an </a:t>
            </a:r>
            <a:r>
              <a:rPr lang="en-GB" sz="2600" b="1" dirty="0">
                <a:solidFill>
                  <a:schemeClr val="accent1"/>
                </a:solidFill>
              </a:rPr>
              <a:t>improved information basis for analysing trade-offs and win-wins </a:t>
            </a:r>
            <a:r>
              <a:rPr lang="en-GB" sz="2600" dirty="0"/>
              <a:t>between various aspects of well-being and sustainability</a:t>
            </a:r>
          </a:p>
          <a:p>
            <a:pPr marL="342900" indent="-342900">
              <a:lnSpc>
                <a:spcPct val="100000"/>
              </a:lnSpc>
              <a:spcBef>
                <a:spcPts val="1000"/>
              </a:spcBef>
              <a:buFont typeface="Arial" panose="020B0604020202020204" pitchFamily="34" charset="0"/>
              <a:buChar char="•"/>
              <a:defRPr/>
            </a:pPr>
            <a:r>
              <a:rPr lang="en-GB" sz="2600" dirty="0"/>
              <a:t>Of special note:</a:t>
            </a:r>
          </a:p>
          <a:p>
            <a:pPr marL="742950" lvl="1" indent="-285750">
              <a:lnSpc>
                <a:spcPct val="100000"/>
              </a:lnSpc>
              <a:buFont typeface="Arial" panose="020B0604020202020204" pitchFamily="34" charset="0"/>
              <a:buChar char="•"/>
              <a:defRPr/>
            </a:pPr>
            <a:r>
              <a:rPr lang="en-GB" sz="2000" dirty="0"/>
              <a:t>Dashboards often contain </a:t>
            </a:r>
            <a:r>
              <a:rPr lang="en-GB" sz="2000" b="1" dirty="0">
                <a:solidFill>
                  <a:schemeClr val="accent1"/>
                </a:solidFill>
              </a:rPr>
              <a:t>outcome-based indicators</a:t>
            </a:r>
            <a:r>
              <a:rPr lang="en-GB" sz="2000" dirty="0"/>
              <a:t>, while the broader framework is often limited to </a:t>
            </a:r>
            <a:r>
              <a:rPr lang="en-GB" sz="2000" b="1" dirty="0">
                <a:solidFill>
                  <a:schemeClr val="accent1"/>
                </a:solidFill>
              </a:rPr>
              <a:t>output-based indicators</a:t>
            </a:r>
          </a:p>
          <a:p>
            <a:pPr marL="742950" lvl="1" indent="-285750">
              <a:lnSpc>
                <a:spcPct val="100000"/>
              </a:lnSpc>
              <a:buFont typeface="Arial" panose="020B0604020202020204" pitchFamily="34" charset="0"/>
              <a:buChar char="•"/>
              <a:defRPr/>
            </a:pPr>
            <a:r>
              <a:rPr lang="en-GB" sz="2000" dirty="0"/>
              <a:t>Output is instrumental to achieving certain outcomes</a:t>
            </a:r>
          </a:p>
          <a:p>
            <a:pPr marL="742950" lvl="1" indent="-285750">
              <a:lnSpc>
                <a:spcPct val="100000"/>
              </a:lnSpc>
              <a:buFont typeface="Arial" panose="020B0604020202020204" pitchFamily="34" charset="0"/>
              <a:buChar char="•"/>
              <a:defRPr/>
            </a:pPr>
            <a:r>
              <a:rPr lang="en-GB" sz="2000" dirty="0"/>
              <a:t>Policy to improve outcomes runs via activities and related outputs   </a:t>
            </a:r>
          </a:p>
        </p:txBody>
      </p:sp>
    </p:spTree>
    <p:extLst>
      <p:ext uri="{BB962C8B-B14F-4D97-AF65-F5344CB8AC3E}">
        <p14:creationId xmlns:p14="http://schemas.microsoft.com/office/powerpoint/2010/main" val="19891599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59005" y="681036"/>
            <a:ext cx="9313709" cy="601663"/>
          </a:xfrm>
        </p:spPr>
        <p:txBody>
          <a:bodyPr>
            <a:normAutofit fontScale="90000"/>
          </a:bodyPr>
          <a:lstStyle/>
          <a:p>
            <a:pPr eaLnBrk="1" hangingPunct="1">
              <a:defRPr/>
            </a:pPr>
            <a:r>
              <a:rPr lang="en-GB" altLang="en-US" sz="4000" b="1" dirty="0">
                <a:solidFill>
                  <a:schemeClr val="accent1"/>
                </a:solidFill>
                <a:latin typeface="+mn-lt"/>
              </a:rPr>
              <a:t>Beyond NA: a broader framework of accounts</a:t>
            </a:r>
          </a:p>
        </p:txBody>
      </p:sp>
      <p:sp>
        <p:nvSpPr>
          <p:cNvPr id="3" name="Rechthoek: afgeronde hoeken 2">
            <a:extLst>
              <a:ext uri="{FF2B5EF4-FFF2-40B4-BE49-F238E27FC236}">
                <a16:creationId xmlns:a16="http://schemas.microsoft.com/office/drawing/2014/main" id="{7A730EFB-464C-F14C-4DB3-65A062C3AA5E}"/>
              </a:ext>
            </a:extLst>
          </p:cNvPr>
          <p:cNvSpPr/>
          <p:nvPr/>
        </p:nvSpPr>
        <p:spPr>
          <a:xfrm>
            <a:off x="2447690" y="1806498"/>
            <a:ext cx="5023627" cy="3245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a:t>Integrated</a:t>
            </a:r>
            <a:r>
              <a:rPr lang="nl-NL" b="1" dirty="0"/>
              <a:t> </a:t>
            </a:r>
            <a:r>
              <a:rPr lang="nl-NL" b="1" dirty="0" err="1"/>
              <a:t>framework</a:t>
            </a:r>
            <a:r>
              <a:rPr lang="nl-NL" b="1" dirty="0"/>
              <a:t> of                                                        </a:t>
            </a:r>
            <a:r>
              <a:rPr lang="nl-NL" b="1" dirty="0" err="1"/>
              <a:t>national</a:t>
            </a:r>
            <a:r>
              <a:rPr lang="nl-NL" b="1" dirty="0"/>
              <a:t> accounts</a:t>
            </a:r>
          </a:p>
        </p:txBody>
      </p:sp>
      <p:sp>
        <p:nvSpPr>
          <p:cNvPr id="4" name="Rechthoek: afgeronde hoeken 3">
            <a:extLst>
              <a:ext uri="{FF2B5EF4-FFF2-40B4-BE49-F238E27FC236}">
                <a16:creationId xmlns:a16="http://schemas.microsoft.com/office/drawing/2014/main" id="{EC006098-08C2-33C3-41ED-480C18796879}"/>
              </a:ext>
            </a:extLst>
          </p:cNvPr>
          <p:cNvSpPr/>
          <p:nvPr/>
        </p:nvSpPr>
        <p:spPr>
          <a:xfrm>
            <a:off x="3367666" y="2018679"/>
            <a:ext cx="2977376"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Household </a:t>
            </a:r>
            <a:r>
              <a:rPr lang="nl-NL" b="1" dirty="0" err="1">
                <a:solidFill>
                  <a:schemeClr val="tx1"/>
                </a:solidFill>
              </a:rPr>
              <a:t>distributional</a:t>
            </a:r>
            <a:r>
              <a:rPr lang="nl-NL" b="1" dirty="0">
                <a:solidFill>
                  <a:schemeClr val="tx1"/>
                </a:solidFill>
              </a:rPr>
              <a:t> accounts</a:t>
            </a:r>
          </a:p>
        </p:txBody>
      </p:sp>
      <p:sp>
        <p:nvSpPr>
          <p:cNvPr id="5" name="Rechthoek: afgeronde hoeken 4">
            <a:extLst>
              <a:ext uri="{FF2B5EF4-FFF2-40B4-BE49-F238E27FC236}">
                <a16:creationId xmlns:a16="http://schemas.microsoft.com/office/drawing/2014/main" id="{2A3E5EB7-6432-1B85-40F5-9EB2B44BFE63}"/>
              </a:ext>
            </a:extLst>
          </p:cNvPr>
          <p:cNvSpPr/>
          <p:nvPr/>
        </p:nvSpPr>
        <p:spPr>
          <a:xfrm>
            <a:off x="3470815" y="4240252"/>
            <a:ext cx="2977375" cy="16225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Labour accounts</a:t>
            </a:r>
          </a:p>
          <a:p>
            <a:pPr algn="ctr"/>
            <a:endParaRPr lang="nl-NL" b="1" dirty="0">
              <a:solidFill>
                <a:schemeClr val="tx1"/>
              </a:solidFill>
            </a:endParaRPr>
          </a:p>
          <a:p>
            <a:pPr algn="ctr"/>
            <a:endParaRPr lang="nl-NL" b="1" dirty="0">
              <a:solidFill>
                <a:schemeClr val="tx1"/>
              </a:solidFill>
            </a:endParaRPr>
          </a:p>
          <a:p>
            <a:pPr algn="ctr"/>
            <a:r>
              <a:rPr lang="nl-NL" b="1" dirty="0">
                <a:solidFill>
                  <a:schemeClr val="tx1"/>
                </a:solidFill>
              </a:rPr>
              <a:t>Human </a:t>
            </a:r>
            <a:r>
              <a:rPr lang="nl-NL" b="1" dirty="0" err="1">
                <a:solidFill>
                  <a:schemeClr val="tx1"/>
                </a:solidFill>
              </a:rPr>
              <a:t>capital</a:t>
            </a:r>
            <a:endParaRPr lang="nl-NL" b="1" dirty="0">
              <a:solidFill>
                <a:schemeClr val="tx1"/>
              </a:solidFill>
            </a:endParaRPr>
          </a:p>
        </p:txBody>
      </p:sp>
      <p:sp>
        <p:nvSpPr>
          <p:cNvPr id="6" name="Rechthoek: afgeronde hoeken 5">
            <a:extLst>
              <a:ext uri="{FF2B5EF4-FFF2-40B4-BE49-F238E27FC236}">
                <a16:creationId xmlns:a16="http://schemas.microsoft.com/office/drawing/2014/main" id="{1433C070-9085-8BF7-A77D-B9D675CC73B6}"/>
              </a:ext>
            </a:extLst>
          </p:cNvPr>
          <p:cNvSpPr/>
          <p:nvPr/>
        </p:nvSpPr>
        <p:spPr>
          <a:xfrm>
            <a:off x="7616284" y="1806498"/>
            <a:ext cx="3258944" cy="146080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a:solidFill>
                  <a:schemeClr val="tx1"/>
                </a:solidFill>
              </a:rPr>
              <a:t>Environmental-economic</a:t>
            </a:r>
            <a:r>
              <a:rPr lang="nl-NL" b="1" dirty="0">
                <a:solidFill>
                  <a:schemeClr val="tx1"/>
                </a:solidFill>
              </a:rPr>
              <a:t> accounts (SEEA)</a:t>
            </a:r>
          </a:p>
        </p:txBody>
      </p:sp>
      <p:sp>
        <p:nvSpPr>
          <p:cNvPr id="7" name="Rechthoek: afgeronde hoeken 6">
            <a:extLst>
              <a:ext uri="{FF2B5EF4-FFF2-40B4-BE49-F238E27FC236}">
                <a16:creationId xmlns:a16="http://schemas.microsoft.com/office/drawing/2014/main" id="{E878E7AD-AB5C-40A3-F519-095F7C3DFCB5}"/>
              </a:ext>
            </a:extLst>
          </p:cNvPr>
          <p:cNvSpPr/>
          <p:nvPr/>
        </p:nvSpPr>
        <p:spPr>
          <a:xfrm>
            <a:off x="7616284" y="3429001"/>
            <a:ext cx="3258944" cy="16225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a:solidFill>
                  <a:schemeClr val="tx1"/>
                </a:solidFill>
              </a:rPr>
              <a:t>Unpaid</a:t>
            </a:r>
            <a:r>
              <a:rPr lang="nl-NL" b="1" dirty="0">
                <a:solidFill>
                  <a:schemeClr val="tx1"/>
                </a:solidFill>
              </a:rPr>
              <a:t> </a:t>
            </a:r>
            <a:r>
              <a:rPr lang="nl-NL" b="1" dirty="0" err="1">
                <a:solidFill>
                  <a:schemeClr val="tx1"/>
                </a:solidFill>
              </a:rPr>
              <a:t>household</a:t>
            </a:r>
            <a:r>
              <a:rPr lang="nl-NL" b="1" dirty="0">
                <a:solidFill>
                  <a:schemeClr val="tx1"/>
                </a:solidFill>
              </a:rPr>
              <a:t> </a:t>
            </a:r>
            <a:r>
              <a:rPr lang="nl-NL" b="1" dirty="0" err="1">
                <a:solidFill>
                  <a:schemeClr val="tx1"/>
                </a:solidFill>
              </a:rPr>
              <a:t>activities</a:t>
            </a:r>
            <a:endParaRPr lang="nl-NL" b="1" dirty="0">
              <a:solidFill>
                <a:schemeClr val="tx1"/>
              </a:solidFill>
            </a:endParaRPr>
          </a:p>
        </p:txBody>
      </p:sp>
      <p:sp>
        <p:nvSpPr>
          <p:cNvPr id="8" name="Rechthoek: afgeronde hoeken 7">
            <a:extLst>
              <a:ext uri="{FF2B5EF4-FFF2-40B4-BE49-F238E27FC236}">
                <a16:creationId xmlns:a16="http://schemas.microsoft.com/office/drawing/2014/main" id="{55D503A0-422A-46EE-4E74-B0243DD63E3C}"/>
              </a:ext>
            </a:extLst>
          </p:cNvPr>
          <p:cNvSpPr/>
          <p:nvPr/>
        </p:nvSpPr>
        <p:spPr>
          <a:xfrm>
            <a:off x="1137424" y="2999678"/>
            <a:ext cx="2230242" cy="1171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Health accounts</a:t>
            </a:r>
          </a:p>
        </p:txBody>
      </p:sp>
      <p:cxnSp>
        <p:nvCxnSpPr>
          <p:cNvPr id="9" name="Straight Connector 8">
            <a:extLst>
              <a:ext uri="{FF2B5EF4-FFF2-40B4-BE49-F238E27FC236}">
                <a16:creationId xmlns:a16="http://schemas.microsoft.com/office/drawing/2014/main" id="{2141C0D8-1D2F-F386-0314-59122796252C}"/>
              </a:ext>
            </a:extLst>
          </p:cNvPr>
          <p:cNvCxnSpPr>
            <a:cxnSpLocks/>
            <a:stCxn id="5" idx="1"/>
          </p:cNvCxnSpPr>
          <p:nvPr/>
        </p:nvCxnSpPr>
        <p:spPr>
          <a:xfrm flipV="1">
            <a:off x="3470815" y="5051502"/>
            <a:ext cx="2977375" cy="1"/>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1749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FF0000"/>
          </a:solidFill>
        </p:spPr>
        <p:txBody>
          <a:bodyPr>
            <a:normAutofit/>
          </a:bodyPr>
          <a:lstStyle/>
          <a:p>
            <a:pPr marL="0" indent="0" algn="ctr">
              <a:buNone/>
            </a:pPr>
            <a:endParaRPr lang="fr-FR" dirty="0">
              <a:solidFill>
                <a:schemeClr val="bg1"/>
              </a:solidFill>
            </a:endParaRPr>
          </a:p>
          <a:p>
            <a:pPr marL="0" indent="0" algn="ctr">
              <a:buNone/>
            </a:pPr>
            <a:r>
              <a:rPr lang="en-GB" b="1" dirty="0">
                <a:solidFill>
                  <a:schemeClr val="bg1"/>
                </a:solidFill>
              </a:rPr>
              <a:t>A Vision for the Future</a:t>
            </a:r>
          </a:p>
          <a:p>
            <a:pPr marL="0" indent="0" algn="ctr">
              <a:buNone/>
            </a:pPr>
            <a:endParaRPr lang="en-GB" b="1" dirty="0">
              <a:solidFill>
                <a:schemeClr val="bg1"/>
              </a:solidFill>
            </a:endParaRPr>
          </a:p>
          <a:p>
            <a:pPr marL="0" indent="0" algn="ctr">
              <a:buNone/>
            </a:pPr>
            <a:r>
              <a:rPr lang="en-GB" b="1" dirty="0">
                <a:solidFill>
                  <a:schemeClr val="bg1"/>
                </a:solidFill>
              </a:rPr>
              <a:t>“So, it has come to this. The global diversity crisis is so severe that brilliant scientists, political leaders, eco-warriors, and religious gurus can no longer save us from ourselves. The military are powerless, but there may be one last hope for life on earth: ……..…………..”         </a:t>
            </a:r>
            <a:r>
              <a:rPr lang="en-GB" b="1" i="1" dirty="0">
                <a:solidFill>
                  <a:schemeClr val="bg1"/>
                </a:solidFill>
              </a:rPr>
              <a:t>               </a:t>
            </a:r>
            <a:r>
              <a:rPr lang="en-GB" b="1" dirty="0">
                <a:solidFill>
                  <a:schemeClr val="bg1"/>
                </a:solidFill>
              </a:rPr>
              <a:t>(Jonathan Watts)</a:t>
            </a:r>
          </a:p>
          <a:p>
            <a:pPr marL="0" indent="0" algn="ctr">
              <a:buNone/>
            </a:pPr>
            <a:endParaRPr lang="en-GB" dirty="0">
              <a:solidFill>
                <a:schemeClr val="bg1"/>
              </a:solidFill>
            </a:endParaRPr>
          </a:p>
        </p:txBody>
      </p:sp>
    </p:spTree>
    <p:extLst>
      <p:ext uri="{BB962C8B-B14F-4D97-AF65-F5344CB8AC3E}">
        <p14:creationId xmlns:p14="http://schemas.microsoft.com/office/powerpoint/2010/main" val="141706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FF0000"/>
          </a:solidFill>
        </p:spPr>
        <p:txBody>
          <a:bodyPr>
            <a:normAutofit/>
          </a:bodyPr>
          <a:lstStyle/>
          <a:p>
            <a:pPr marL="0" indent="0" algn="ctr">
              <a:buNone/>
            </a:pPr>
            <a:endParaRPr lang="fr-FR" dirty="0">
              <a:solidFill>
                <a:schemeClr val="bg1"/>
              </a:solidFill>
            </a:endParaRPr>
          </a:p>
          <a:p>
            <a:pPr marL="0" indent="0" algn="ctr">
              <a:buNone/>
            </a:pPr>
            <a:r>
              <a:rPr lang="en-GB" b="1" dirty="0">
                <a:solidFill>
                  <a:schemeClr val="bg1"/>
                </a:solidFill>
              </a:rPr>
              <a:t>A Vision for the Future</a:t>
            </a:r>
          </a:p>
          <a:p>
            <a:pPr marL="0" indent="0" algn="ctr">
              <a:buNone/>
            </a:pPr>
            <a:endParaRPr lang="en-GB" b="1" dirty="0">
              <a:solidFill>
                <a:schemeClr val="bg1"/>
              </a:solidFill>
            </a:endParaRPr>
          </a:p>
          <a:p>
            <a:pPr marL="0" indent="0" algn="ctr">
              <a:buNone/>
            </a:pPr>
            <a:r>
              <a:rPr lang="en-GB" b="1" dirty="0">
                <a:solidFill>
                  <a:schemeClr val="bg1"/>
                </a:solidFill>
              </a:rPr>
              <a:t>“So, it has come to this. The global diversity crisis is so severe that brilliant scientists, political leaders, eco-warriors, and religious gurus can no longer save us from ourselves. The military are powerless, but there may be one last hope for life on earth: </a:t>
            </a:r>
            <a:r>
              <a:rPr lang="en-GB" b="1" dirty="0">
                <a:solidFill>
                  <a:srgbClr val="FFFF00"/>
                </a:solidFill>
              </a:rPr>
              <a:t>accountants</a:t>
            </a:r>
            <a:r>
              <a:rPr lang="en-GB" b="1" dirty="0">
                <a:solidFill>
                  <a:schemeClr val="bg1"/>
                </a:solidFill>
              </a:rPr>
              <a:t>”</a:t>
            </a:r>
            <a:r>
              <a:rPr lang="en-GB" b="1" i="1" dirty="0">
                <a:solidFill>
                  <a:schemeClr val="bg1"/>
                </a:solidFill>
              </a:rPr>
              <a:t>               </a:t>
            </a:r>
            <a:r>
              <a:rPr lang="en-GB" b="1" dirty="0">
                <a:solidFill>
                  <a:schemeClr val="bg1"/>
                </a:solidFill>
              </a:rPr>
              <a:t>(Jonathan Watts)</a:t>
            </a:r>
          </a:p>
          <a:p>
            <a:pPr marL="0" indent="0" algn="ctr">
              <a:buNone/>
            </a:pPr>
            <a:endParaRPr lang="en-GB" dirty="0">
              <a:solidFill>
                <a:schemeClr val="bg1"/>
              </a:solidFill>
            </a:endParaRPr>
          </a:p>
        </p:txBody>
      </p:sp>
    </p:spTree>
    <p:extLst>
      <p:ext uri="{BB962C8B-B14F-4D97-AF65-F5344CB8AC3E}">
        <p14:creationId xmlns:p14="http://schemas.microsoft.com/office/powerpoint/2010/main" val="291678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33574-25D4-4853-BFA6-18232742DD5E}"/>
              </a:ext>
            </a:extLst>
          </p:cNvPr>
          <p:cNvSpPr/>
          <p:nvPr/>
        </p:nvSpPr>
        <p:spPr>
          <a:xfrm>
            <a:off x="895739" y="394857"/>
            <a:ext cx="10266632" cy="707886"/>
          </a:xfrm>
          <a:prstGeom prst="rect">
            <a:avLst/>
          </a:prstGeom>
        </p:spPr>
        <p:txBody>
          <a:bodyPr wrap="square" anchor="ctr" anchorCtr="0">
            <a:spAutoFit/>
          </a:bodyPr>
          <a:lstStyle/>
          <a:p>
            <a:r>
              <a:rPr lang="en-US" sz="4000" b="1" dirty="0">
                <a:solidFill>
                  <a:schemeClr val="accent1"/>
                </a:solidFill>
              </a:rPr>
              <a:t>Guidance notes – Well-being and Sustainability</a:t>
            </a:r>
          </a:p>
        </p:txBody>
      </p:sp>
      <p:sp>
        <p:nvSpPr>
          <p:cNvPr id="4" name="Rectangle 3">
            <a:extLst>
              <a:ext uri="{FF2B5EF4-FFF2-40B4-BE49-F238E27FC236}">
                <a16:creationId xmlns:a16="http://schemas.microsoft.com/office/drawing/2014/main" id="{B27C7DE9-1EF4-469C-B8C1-29DAFE050806}"/>
              </a:ext>
            </a:extLst>
          </p:cNvPr>
          <p:cNvSpPr/>
          <p:nvPr/>
        </p:nvSpPr>
        <p:spPr>
          <a:xfrm>
            <a:off x="895738" y="1484785"/>
            <a:ext cx="8158615" cy="5555367"/>
          </a:xfrm>
          <a:prstGeom prst="rect">
            <a:avLst/>
          </a:prstGeom>
        </p:spPr>
        <p:txBody>
          <a:bodyPr wrap="square">
            <a:spAutoFit/>
          </a:bodyPr>
          <a:lstStyle/>
          <a:p>
            <a:pPr marL="342900" lvl="2" indent="-342900">
              <a:spcAft>
                <a:spcPts val="300"/>
              </a:spcAft>
              <a:buFont typeface="Arial" panose="020B0604020202020204" pitchFamily="34" charset="0"/>
              <a:buChar char="•"/>
            </a:pPr>
            <a:r>
              <a:rPr lang="en-US" altLang="en-US" sz="2000" dirty="0">
                <a:cs typeface="Arial" panose="020B0604020202020204" pitchFamily="34" charset="0"/>
              </a:rPr>
              <a:t>WS.1: Broader framework</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WS.2: Distribution of household income, consumption, saving and wealth</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WS.3: Unpaid household service work</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WS.4: Labour, education and human capital</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WS.5: Health and social conditions</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WS.6: Economic ownership and depletion of natural resources: </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WS.7: Emission permits: the atmosphere as an asset</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WS.8: Accounting for biological resources</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WS.9: Recording of provisions</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WS.10: Valuation methods</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WS.11: Renewable energy resources</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WS.12: SEEA classifications</a:t>
            </a:r>
          </a:p>
          <a:p>
            <a:pPr marL="342900" lvl="2" indent="-342900">
              <a:spcAft>
                <a:spcPts val="300"/>
              </a:spcAft>
              <a:buFont typeface="Arial" panose="020B0604020202020204" pitchFamily="34" charset="0"/>
              <a:buChar char="•"/>
            </a:pPr>
            <a:r>
              <a:rPr lang="en-US" altLang="en-US" sz="2000" strike="sngStrike" dirty="0">
                <a:cs typeface="Arial" panose="020B0604020202020204" pitchFamily="34" charset="0"/>
              </a:rPr>
              <a:t>WS.13: Recording of losses (dropped)</a:t>
            </a:r>
          </a:p>
          <a:p>
            <a:pPr marL="342900" lvl="2" indent="-342900">
              <a:spcAft>
                <a:spcPts val="300"/>
              </a:spcAft>
              <a:buFont typeface="Arial" panose="020B0604020202020204" pitchFamily="34" charset="0"/>
              <a:buChar char="•"/>
            </a:pPr>
            <a:r>
              <a:rPr lang="en-US" altLang="en-US" sz="2000" dirty="0">
                <a:cs typeface="Arial" panose="020B0604020202020204" pitchFamily="34" charset="0"/>
              </a:rPr>
              <a:t>WS.14: Distinction between taxes and services</a:t>
            </a:r>
          </a:p>
          <a:p>
            <a:pPr marL="342900" lvl="2" indent="-342900">
              <a:buFont typeface="Arial" panose="020B0604020202020204" pitchFamily="34" charset="0"/>
              <a:buChar char="•"/>
            </a:pPr>
            <a:endParaRPr lang="en-US" altLang="en-US" sz="2000" dirty="0">
              <a:cs typeface="Arial" panose="020B0604020202020204" pitchFamily="34" charset="0"/>
            </a:endParaRPr>
          </a:p>
          <a:p>
            <a:pPr marL="342900" lvl="2" indent="-342900">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p:txBody>
      </p:sp>
      <p:pic>
        <p:nvPicPr>
          <p:cNvPr id="2" name="Afbeelding 4">
            <a:extLst>
              <a:ext uri="{FF2B5EF4-FFF2-40B4-BE49-F238E27FC236}">
                <a16:creationId xmlns:a16="http://schemas.microsoft.com/office/drawing/2014/main" id="{595D55F5-F4B4-65B6-DC8B-0A421B8FF364}"/>
              </a:ext>
            </a:extLst>
          </p:cNvPr>
          <p:cNvPicPr>
            <a:picLocks noChangeAspect="1"/>
          </p:cNvPicPr>
          <p:nvPr/>
        </p:nvPicPr>
        <p:blipFill>
          <a:blip r:embed="rId2"/>
          <a:stretch>
            <a:fillRect/>
          </a:stretch>
        </p:blipFill>
        <p:spPr>
          <a:xfrm>
            <a:off x="6781800" y="4377934"/>
            <a:ext cx="5243391" cy="2307091"/>
          </a:xfrm>
          <a:prstGeom prst="rect">
            <a:avLst/>
          </a:prstGeom>
        </p:spPr>
      </p:pic>
      <p:pic>
        <p:nvPicPr>
          <p:cNvPr id="5" name="Picture 4" descr="A picture containing text, tool&#10;&#10;Description automatically generated">
            <a:extLst>
              <a:ext uri="{FF2B5EF4-FFF2-40B4-BE49-F238E27FC236}">
                <a16:creationId xmlns:a16="http://schemas.microsoft.com/office/drawing/2014/main" id="{E7F8549D-CB56-FB0C-D104-68D91D0DD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162" y="1051442"/>
            <a:ext cx="2970838" cy="1156854"/>
          </a:xfrm>
          <a:prstGeom prst="rect">
            <a:avLst/>
          </a:prstGeom>
        </p:spPr>
      </p:pic>
      <p:pic>
        <p:nvPicPr>
          <p:cNvPr id="6" name="Picture 5" descr="Chart&#10;&#10;Description automatically generated with low confidence">
            <a:extLst>
              <a:ext uri="{FF2B5EF4-FFF2-40B4-BE49-F238E27FC236}">
                <a16:creationId xmlns:a16="http://schemas.microsoft.com/office/drawing/2014/main" id="{1C961AFA-9C10-55C6-AA77-5971EF75F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045" y="2473797"/>
            <a:ext cx="3748142" cy="1405554"/>
          </a:xfrm>
          <a:prstGeom prst="rect">
            <a:avLst/>
          </a:prstGeom>
        </p:spPr>
      </p:pic>
    </p:spTree>
    <p:extLst>
      <p:ext uri="{BB962C8B-B14F-4D97-AF65-F5344CB8AC3E}">
        <p14:creationId xmlns:p14="http://schemas.microsoft.com/office/powerpoint/2010/main" val="21405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33574-25D4-4853-BFA6-18232742DD5E}"/>
              </a:ext>
            </a:extLst>
          </p:cNvPr>
          <p:cNvSpPr/>
          <p:nvPr/>
        </p:nvSpPr>
        <p:spPr>
          <a:xfrm>
            <a:off x="895739" y="394857"/>
            <a:ext cx="10266632" cy="707886"/>
          </a:xfrm>
          <a:prstGeom prst="rect">
            <a:avLst/>
          </a:prstGeom>
        </p:spPr>
        <p:txBody>
          <a:bodyPr wrap="square" anchor="ctr" anchorCtr="0">
            <a:spAutoFit/>
          </a:bodyPr>
          <a:lstStyle/>
          <a:p>
            <a:r>
              <a:rPr lang="en-US" sz="4000" b="1" dirty="0">
                <a:solidFill>
                  <a:schemeClr val="accent1"/>
                </a:solidFill>
              </a:rPr>
              <a:t>Guidance notes – Other issues</a:t>
            </a:r>
          </a:p>
        </p:txBody>
      </p:sp>
      <p:sp>
        <p:nvSpPr>
          <p:cNvPr id="4" name="Rectangle 3">
            <a:extLst>
              <a:ext uri="{FF2B5EF4-FFF2-40B4-BE49-F238E27FC236}">
                <a16:creationId xmlns:a16="http://schemas.microsoft.com/office/drawing/2014/main" id="{B27C7DE9-1EF4-469C-B8C1-29DAFE050806}"/>
              </a:ext>
            </a:extLst>
          </p:cNvPr>
          <p:cNvSpPr/>
          <p:nvPr/>
        </p:nvSpPr>
        <p:spPr>
          <a:xfrm>
            <a:off x="895738" y="1484785"/>
            <a:ext cx="10011747" cy="5078313"/>
          </a:xfrm>
          <a:prstGeom prst="rect">
            <a:avLst/>
          </a:prstGeom>
        </p:spPr>
        <p:txBody>
          <a:bodyPr wrap="square">
            <a:spAutoFit/>
          </a:bodyPr>
          <a:lstStyle/>
          <a:p>
            <a:pPr marL="342900" lvl="2" indent="-342900">
              <a:buFont typeface="Arial" panose="020B0604020202020204" pitchFamily="34" charset="0"/>
              <a:buChar char="•"/>
            </a:pPr>
            <a:r>
              <a:rPr lang="en-US" altLang="en-US" sz="2400" b="1" dirty="0">
                <a:solidFill>
                  <a:schemeClr val="accent1"/>
                </a:solidFill>
                <a:cs typeface="Arial" panose="020B0604020202020204" pitchFamily="34" charset="0"/>
              </a:rPr>
              <a:t>Communications Task Team (CMTT):</a:t>
            </a:r>
          </a:p>
          <a:p>
            <a:pPr marL="800100" lvl="3" indent="-342900">
              <a:buFont typeface="Arial" panose="020B0604020202020204" pitchFamily="34" charset="0"/>
              <a:buChar char="•"/>
            </a:pPr>
            <a:r>
              <a:rPr lang="en-US" altLang="en-US" sz="2000" dirty="0">
                <a:cs typeface="Arial" panose="020B0604020202020204" pitchFamily="34" charset="0"/>
              </a:rPr>
              <a:t>Alignment of terminology on type of statistical releases and updates, different types of tables and accounts</a:t>
            </a:r>
          </a:p>
          <a:p>
            <a:pPr marL="800100" lvl="3" indent="-342900">
              <a:buFont typeface="Arial" panose="020B0604020202020204" pitchFamily="34" charset="0"/>
              <a:buChar char="•"/>
            </a:pPr>
            <a:r>
              <a:rPr lang="en-US" altLang="en-US" sz="2000" dirty="0">
                <a:cs typeface="Arial" panose="020B0604020202020204" pitchFamily="34" charset="0"/>
              </a:rPr>
              <a:t>More user-friendly terms and definitions</a:t>
            </a:r>
          </a:p>
          <a:p>
            <a:pPr marL="800100" lvl="3" indent="-342900">
              <a:buFont typeface="Arial" panose="020B0604020202020204" pitchFamily="34" charset="0"/>
              <a:buChar char="•"/>
            </a:pPr>
            <a:r>
              <a:rPr lang="en-US" altLang="en-US" sz="2000" dirty="0">
                <a:cs typeface="Arial" panose="020B0604020202020204" pitchFamily="34" charset="0"/>
              </a:rPr>
              <a:t>Assessing alignment to international standards</a:t>
            </a:r>
          </a:p>
          <a:p>
            <a:pPr marL="342900" lvl="2" indent="-342900">
              <a:buFont typeface="Arial" panose="020B0604020202020204" pitchFamily="34" charset="0"/>
              <a:buChar char="•"/>
            </a:pPr>
            <a:r>
              <a:rPr lang="en-US" altLang="en-US" sz="2400" b="1" dirty="0">
                <a:solidFill>
                  <a:schemeClr val="accent1"/>
                </a:solidFill>
                <a:cs typeface="Arial" panose="020B0604020202020204" pitchFamily="34" charset="0"/>
              </a:rPr>
              <a:t>Financial Issues Task Team (FITT): </a:t>
            </a:r>
          </a:p>
          <a:p>
            <a:pPr marL="800100" lvl="3" indent="-342900">
              <a:buFont typeface="Arial" panose="020B0604020202020204" pitchFamily="34" charset="0"/>
              <a:buChar char="•"/>
            </a:pPr>
            <a:r>
              <a:rPr lang="en-US" altLang="en-US" sz="2000" dirty="0">
                <a:cs typeface="Arial" panose="020B0604020202020204" pitchFamily="34" charset="0"/>
              </a:rPr>
              <a:t>Non-bank financial intermediation (“shadow banking”)</a:t>
            </a:r>
          </a:p>
          <a:p>
            <a:pPr marL="800100" lvl="3" indent="-342900">
              <a:buFont typeface="Arial" panose="020B0604020202020204" pitchFamily="34" charset="0"/>
              <a:buChar char="•"/>
            </a:pPr>
            <a:r>
              <a:rPr lang="en-US" altLang="en-US" sz="2000" dirty="0">
                <a:cs typeface="Arial" panose="020B0604020202020204" pitchFamily="34" charset="0"/>
              </a:rPr>
              <a:t>Rather specific recommendations on financial services and instruments (financial derivatives, reverse transactions, factoring, cash collateral)</a:t>
            </a:r>
          </a:p>
          <a:p>
            <a:pPr marL="800100" lvl="3" indent="-342900">
              <a:buFont typeface="Arial" panose="020B0604020202020204" pitchFamily="34" charset="0"/>
              <a:buChar char="•"/>
            </a:pPr>
            <a:r>
              <a:rPr lang="en-US" altLang="en-US" sz="2000" dirty="0">
                <a:cs typeface="Arial" panose="020B0604020202020204" pitchFamily="34" charset="0"/>
              </a:rPr>
              <a:t>Valuation of financial instruments </a:t>
            </a:r>
          </a:p>
          <a:p>
            <a:pPr marL="342900" lvl="2" indent="-342900">
              <a:buFont typeface="Arial" panose="020B0604020202020204" pitchFamily="34" charset="0"/>
              <a:buChar char="•"/>
            </a:pPr>
            <a:r>
              <a:rPr lang="en-US" altLang="en-US" sz="2400" b="1" dirty="0">
                <a:solidFill>
                  <a:schemeClr val="accent1"/>
                </a:solidFill>
                <a:cs typeface="Arial" panose="020B0604020202020204" pitchFamily="34" charset="0"/>
              </a:rPr>
              <a:t>Islamic Finance Task Team (IFTT)</a:t>
            </a:r>
          </a:p>
          <a:p>
            <a:pPr marL="342900" lvl="2" indent="-342900">
              <a:buFont typeface="Arial" panose="020B0604020202020204" pitchFamily="34" charset="0"/>
              <a:buChar char="•"/>
            </a:pPr>
            <a:r>
              <a:rPr lang="en-US" altLang="en-US" sz="2400" b="1" dirty="0">
                <a:solidFill>
                  <a:schemeClr val="accent1"/>
                </a:solidFill>
                <a:cs typeface="Arial" panose="020B0604020202020204" pitchFamily="34" charset="0"/>
              </a:rPr>
              <a:t>Informal Economy Task Team (IETT)</a:t>
            </a:r>
          </a:p>
          <a:p>
            <a:pPr marL="342900" lvl="2" indent="-342900">
              <a:buFont typeface="Arial" panose="020B0604020202020204" pitchFamily="34" charset="0"/>
              <a:buChar char="•"/>
            </a:pPr>
            <a:r>
              <a:rPr lang="en-US" altLang="en-US" sz="2400" b="1" dirty="0">
                <a:solidFill>
                  <a:schemeClr val="accent1"/>
                </a:solidFill>
                <a:cs typeface="Arial" panose="020B0604020202020204" pitchFamily="34" charset="0"/>
              </a:rPr>
              <a:t>Various issues related to balance of payments</a:t>
            </a:r>
            <a:r>
              <a:rPr lang="en-US" altLang="en-US" sz="2400" dirty="0">
                <a:cs typeface="Arial" panose="020B0604020202020204" pitchFamily="34" charset="0"/>
              </a:rPr>
              <a:t>, some of which interrelated with above issues</a:t>
            </a:r>
            <a:endParaRPr lang="en-US" altLang="en-US" sz="2400" b="1" dirty="0">
              <a:solidFill>
                <a:schemeClr val="accent1"/>
              </a:solidFill>
              <a:cs typeface="Arial" panose="020B0604020202020204" pitchFamily="34" charset="0"/>
            </a:endParaRPr>
          </a:p>
          <a:p>
            <a:pPr marL="800100" lvl="3" indent="-342900">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35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8159</Words>
  <Application>Microsoft Office PowerPoint</Application>
  <PresentationFormat>Widescreen</PresentationFormat>
  <Paragraphs>597</Paragraphs>
  <Slides>78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Calibri Light</vt:lpstr>
      <vt:lpstr>Times New Roman</vt:lpstr>
      <vt:lpstr>Office Theme</vt:lpstr>
      <vt:lpstr>Towards the 2025 SNA</vt:lpstr>
      <vt:lpstr>A short reminder</vt:lpstr>
      <vt:lpstr>A short reminder</vt:lpstr>
      <vt:lpstr>Short recap of the process</vt:lpstr>
      <vt:lpstr>Short recap of the process</vt:lpstr>
      <vt:lpstr>PowerPoint Presentation</vt:lpstr>
      <vt:lpstr>PowerPoint Presentation</vt:lpstr>
      <vt:lpstr>PowerPoint Presentation</vt:lpstr>
      <vt:lpstr>PowerPoint Presentation</vt:lpstr>
      <vt:lpstr>Short recap of the process</vt:lpstr>
      <vt:lpstr>Finalising the 2025 SNA</vt:lpstr>
      <vt:lpstr>Key relationships</vt:lpstr>
      <vt:lpstr>Impact on service statistics: general introduction</vt:lpstr>
      <vt:lpstr>Impact on service statistics: general introduction</vt:lpstr>
      <vt:lpstr>Change in measurement of non-market services</vt:lpstr>
      <vt:lpstr>Change in measurement of non-market services</vt:lpstr>
      <vt:lpstr>New guidance on digital services: cloud computing products</vt:lpstr>
      <vt:lpstr>New guidance on digital services: cloud computing services</vt:lpstr>
      <vt:lpstr>New guidance on digital services: cloud computing services</vt:lpstr>
      <vt:lpstr>New guidance on digital services: cloud computing services</vt:lpstr>
      <vt:lpstr>New guidance on digital services:   data</vt:lpstr>
      <vt:lpstr>New guidance on digital services:   data</vt:lpstr>
      <vt:lpstr>New guidance on digital services: artificial intelligence</vt:lpstr>
      <vt:lpstr>New guidance on digital services: digital platforms</vt:lpstr>
      <vt:lpstr>New guidance on digital services: digital platforms</vt:lpstr>
      <vt:lpstr>New guidance on digital services: digital platforms</vt:lpstr>
      <vt:lpstr>New guidance on digital services: digital platforms</vt:lpstr>
      <vt:lpstr>New guidance on digital services: digital platforms</vt:lpstr>
      <vt:lpstr>New guidance on digital services: digital platforms</vt:lpstr>
      <vt:lpstr>New guidance on digital services: digital platforms</vt:lpstr>
      <vt:lpstr>New guidance on digital services: digital platforms</vt:lpstr>
      <vt:lpstr>New guidance on digital services: digital platforms</vt:lpstr>
      <vt:lpstr>New guidance on digital services: crypto assets</vt:lpstr>
      <vt:lpstr>New guidance on digital services: crypto assets</vt:lpstr>
      <vt:lpstr>New guidance on digital services: crypto assets</vt:lpstr>
      <vt:lpstr>Changes in guidance on financial services: central bank</vt:lpstr>
      <vt:lpstr>Changes in guidance on financial services: implicit financial services on loans and deposits</vt:lpstr>
      <vt:lpstr>Changes in guidance on financial services: factoring</vt:lpstr>
      <vt:lpstr>Changes in guidance on financial services: factoring</vt:lpstr>
      <vt:lpstr>Changes in guidance on financial services: investment fund and asset management services</vt:lpstr>
      <vt:lpstr>Changes in guidance on financial services: investment fund and asset management services</vt:lpstr>
      <vt:lpstr>Changes in guidance on financial services: insurance and pension services</vt:lpstr>
      <vt:lpstr>Changes in guidance on financial services: insurance and pension services</vt:lpstr>
      <vt:lpstr>Other issues related to the measurement of services</vt:lpstr>
      <vt:lpstr>Other issues related to the measurement of services</vt:lpstr>
      <vt:lpstr>Other issues related to the measurement of services</vt:lpstr>
      <vt:lpstr>More detailed guidance on volume and price measurement </vt:lpstr>
      <vt:lpstr>More detailed guidance on volume and price measurement </vt:lpstr>
      <vt:lpstr>In summary </vt:lpstr>
      <vt:lpstr> </vt:lpstr>
      <vt:lpstr>Main conceptual changes</vt:lpstr>
      <vt:lpstr>Main conceptual changes</vt:lpstr>
      <vt:lpstr>Other conceptual changes</vt:lpstr>
      <vt:lpstr>Inclusion of new statistics</vt:lpstr>
      <vt:lpstr>Accounting for globalization</vt:lpstr>
      <vt:lpstr>Accounting for digitalization</vt:lpstr>
      <vt:lpstr>Accounting for financial risks and vulnerabilities</vt:lpstr>
      <vt:lpstr>Other supplementary items and tables</vt:lpstr>
      <vt:lpstr>Accounting for well-being and sustainability</vt:lpstr>
      <vt:lpstr>Monitoring well-being (and sustainability)</vt:lpstr>
      <vt:lpstr>A response from national accounts</vt:lpstr>
      <vt:lpstr>Accounting for sustainability (within the integrated framework of national accounts)</vt:lpstr>
      <vt:lpstr>Accounting for sustainability (beyond the integrated framework of national accounts)</vt:lpstr>
      <vt:lpstr>Accounting for sustainability (beyond the integrated framework of national accounts)</vt:lpstr>
      <vt:lpstr>Developing practical guidance</vt:lpstr>
      <vt:lpstr>Accounting for well-being (within the integrated framework of national accounts)</vt:lpstr>
      <vt:lpstr>Accounting for well-being (within the integrated framework of national accounts)</vt:lpstr>
      <vt:lpstr>Accounting for well-being (beyond the integrated framework of national accounts)</vt:lpstr>
      <vt:lpstr>GDP growth versus real household adjusted disposable income</vt:lpstr>
      <vt:lpstr>Distributional national accounts</vt:lpstr>
      <vt:lpstr>New labour tables</vt:lpstr>
      <vt:lpstr>Unpaid household service work</vt:lpstr>
      <vt:lpstr>Education and human capital</vt:lpstr>
      <vt:lpstr>Health care</vt:lpstr>
      <vt:lpstr>Accounting for well-being (beyond the integrated framework of national accounts)</vt:lpstr>
      <vt:lpstr>Beyond NA: a broader framework of accounts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the 2025 SNA</dc:title>
  <dc:creator>Peter Harper</dc:creator>
  <cp:lastModifiedBy>Thomassin, Mathieu (StatCan)</cp:lastModifiedBy>
  <cp:revision>52</cp:revision>
  <cp:lastPrinted>2022-05-13T06:32:57Z</cp:lastPrinted>
  <dcterms:created xsi:type="dcterms:W3CDTF">2022-04-18T05:34:39Z</dcterms:created>
  <dcterms:modified xsi:type="dcterms:W3CDTF">2025-09-09T12:50:47Z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5510b0-e729-4ef0-a3dd-4ba0dfe56c99_Enabled">
    <vt:lpwstr>true</vt:lpwstr>
  </property>
  <property fmtid="{D5CDD505-2E9C-101B-9397-08002B2CF9AE}" pid="3" name="MSIP_Label_0e5510b0-e729-4ef0-a3dd-4ba0dfe56c99_SetDate">
    <vt:lpwstr>2024-10-09T08:51:24Z</vt:lpwstr>
  </property>
  <property fmtid="{D5CDD505-2E9C-101B-9397-08002B2CF9AE}" pid="4" name="MSIP_Label_0e5510b0-e729-4ef0-a3dd-4ba0dfe56c99_Method">
    <vt:lpwstr>Standard</vt:lpwstr>
  </property>
  <property fmtid="{D5CDD505-2E9C-101B-9397-08002B2CF9AE}" pid="5" name="MSIP_Label_0e5510b0-e729-4ef0-a3dd-4ba0dfe56c99_Name">
    <vt:lpwstr>Restricted Use</vt:lpwstr>
  </property>
  <property fmtid="{D5CDD505-2E9C-101B-9397-08002B2CF9AE}" pid="6" name="MSIP_Label_0e5510b0-e729-4ef0-a3dd-4ba0dfe56c99_SiteId">
    <vt:lpwstr>ac41c7d4-1f61-460d-b0f4-fc925a2b471c</vt:lpwstr>
  </property>
  <property fmtid="{D5CDD505-2E9C-101B-9397-08002B2CF9AE}" pid="7" name="MSIP_Label_0e5510b0-e729-4ef0-a3dd-4ba0dfe56c99_ActionId">
    <vt:lpwstr>30e7ed5b-9571-4882-b0b9-c29463d3a37d</vt:lpwstr>
  </property>
  <property fmtid="{D5CDD505-2E9C-101B-9397-08002B2CF9AE}" pid="8" name="MSIP_Label_0e5510b0-e729-4ef0-a3dd-4ba0dfe56c9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Restricted Use - À usage restreint</vt:lpwstr>
  </property>
</Properties>
</file>